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7" r:id="rId2"/>
    <p:sldId id="260" r:id="rId3"/>
    <p:sldId id="261" r:id="rId4"/>
    <p:sldId id="263" r:id="rId5"/>
    <p:sldId id="265" r:id="rId6"/>
    <p:sldId id="266" r:id="rId7"/>
    <p:sldId id="270" r:id="rId8"/>
    <p:sldId id="267" r:id="rId9"/>
    <p:sldId id="271" r:id="rId10"/>
    <p:sldId id="269"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64" r:id="rId26"/>
    <p:sldId id="258" r:id="rId27"/>
    <p:sldId id="259"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e Dodet" initials="KD" lastIdx="1" clrIdx="0">
    <p:extLst>
      <p:ext uri="{19B8F6BF-5375-455C-9EA6-DF929625EA0E}">
        <p15:presenceInfo xmlns:p15="http://schemas.microsoft.com/office/powerpoint/2012/main" userId="e0e43758378f1be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9" autoAdjust="0"/>
    <p:restoredTop sz="94660"/>
  </p:normalViewPr>
  <p:slideViewPr>
    <p:cSldViewPr snapToGrid="0">
      <p:cViewPr varScale="1">
        <p:scale>
          <a:sx n="56" d="100"/>
          <a:sy n="56" d="100"/>
        </p:scale>
        <p:origin x="10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2-08T09:47:34.410" idx="1">
    <p:pos x="10" y="10"/>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smtClean="0"/>
              <a:t>Journées d’étude des évaluations des éducations à</a:t>
            </a:r>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204D-E5F4-4CA1-B7E7-50F4C59E017D}" type="datetimeFigureOut">
              <a:rPr lang="fr-FR" smtClean="0"/>
              <a:t>09/12/2021</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AB449F-E950-4C2A-919A-F76FD063FB48}" type="slidenum">
              <a:rPr lang="fr-FR" smtClean="0"/>
              <a:t>‹N°›</a:t>
            </a:fld>
            <a:endParaRPr lang="fr-FR"/>
          </a:p>
        </p:txBody>
      </p:sp>
    </p:spTree>
    <p:extLst>
      <p:ext uri="{BB962C8B-B14F-4D97-AF65-F5344CB8AC3E}">
        <p14:creationId xmlns:p14="http://schemas.microsoft.com/office/powerpoint/2010/main" val="357953589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smtClean="0"/>
              <a:t>Journées d’étude des évaluations des éducations à</a:t>
            </a:r>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6E969E-7309-4C13-BF2B-62FC80EC0AE5}" type="datetimeFigureOut">
              <a:rPr lang="fr-FR" smtClean="0"/>
              <a:t>09/12/2021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34649-198C-42B4-9294-7E0F888B4748}" type="slidenum">
              <a:rPr lang="fr-FR" smtClean="0"/>
              <a:t>‹N°›</a:t>
            </a:fld>
            <a:endParaRPr lang="fr-FR"/>
          </a:p>
        </p:txBody>
      </p:sp>
    </p:spTree>
    <p:extLst>
      <p:ext uri="{BB962C8B-B14F-4D97-AF65-F5344CB8AC3E}">
        <p14:creationId xmlns:p14="http://schemas.microsoft.com/office/powerpoint/2010/main" val="325088298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Je me présente. Je m’appelle </a:t>
            </a:r>
            <a:r>
              <a:rPr lang="fr-FR" sz="1200" kern="1200" dirty="0" err="1" smtClean="0">
                <a:solidFill>
                  <a:schemeClr val="tx1"/>
                </a:solidFill>
                <a:effectLst/>
                <a:latin typeface="+mn-lt"/>
                <a:ea typeface="+mn-ea"/>
                <a:cs typeface="+mn-cs"/>
              </a:rPr>
              <a:t>karine</a:t>
            </a:r>
            <a:r>
              <a:rPr lang="fr-FR" sz="1200" kern="1200" dirty="0" smtClean="0">
                <a:solidFill>
                  <a:schemeClr val="tx1"/>
                </a:solidFill>
                <a:effectLst/>
                <a:latin typeface="+mn-lt"/>
                <a:ea typeface="+mn-ea"/>
                <a:cs typeface="+mn-cs"/>
              </a:rPr>
              <a:t> Dodet. Je suis en sixième et dernière année de thèse, en Sciences de l’Éducation, sous la direction de Nicole Caparros-Mencacci. Notre communication portera sur la place de l’éducation à la santé (ES) au sein même de la forme scolaire au travers de disciplines de spécialités du baccalauréat Sciences Technologiques de la Santé et du Social (ST2S). Nous tenterons de répondre à 4 questions </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1</a:t>
            </a:fld>
            <a:endParaRPr lang="fr-FR"/>
          </a:p>
        </p:txBody>
      </p:sp>
    </p:spTree>
    <p:extLst>
      <p:ext uri="{BB962C8B-B14F-4D97-AF65-F5344CB8AC3E}">
        <p14:creationId xmlns:p14="http://schemas.microsoft.com/office/powerpoint/2010/main" val="413654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Il s’agit d’une évaluation par compétence pondérée sur 20 points, c’est-à-dire qu’elle combine à la fois une échelle ordinale à quatre niveaux de mesure et une échelle chiffrée. L’évaluation prévoit cinq critères présentés dans le référentiel ci-dessous (référentiel indicatif)</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grille indicative ci-dessus présente l’évaluation de la qualité orale à raison de deux critères sur cinq. Un critère correspond aux connaissances, un critère à la qualité de l’interaction avec le jury et un seul critère repose sur l’argumentation de l’élève. Pour plus de précision, nous avons étudié le référentiel du GO d’une académie de France pour l’épreuve de 2020/2021, sur laquelle y figure les pondérations attribuées à chacun des critères mentionnés. </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10</a:t>
            </a:fld>
            <a:endParaRPr lang="fr-FR"/>
          </a:p>
        </p:txBody>
      </p:sp>
    </p:spTree>
    <p:extLst>
      <p:ext uri="{BB962C8B-B14F-4D97-AF65-F5344CB8AC3E}">
        <p14:creationId xmlns:p14="http://schemas.microsoft.com/office/powerpoint/2010/main" val="972084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Évaluée par une double échelle qualitative et quantitative, l’épreuve du GO est évaluée sur 80 points. La pondération permettant d’évaluer les formes de l’oralité représente ¼ de la note. ¼ de la note évalue les connaissances, ¼ la qualité de l’interaction avec le jury et ¼ la qualité de l’argumentation. Le total des points n’est pas à divisé par 4 (pour les cinq critères) mais doivent être reportés sur la ligne indiquée en bas du tableau. Le jury doit « porter son attention sur la solidité des connaissances, la capacité à argumenter et à relier les savoirs », ce qui correspond, selon des précisions données sur </a:t>
            </a:r>
            <a:r>
              <a:rPr lang="fr-FR" sz="1200" kern="1200" dirty="0" err="1" smtClean="0">
                <a:solidFill>
                  <a:schemeClr val="tx1"/>
                </a:solidFill>
                <a:effectLst/>
                <a:latin typeface="+mn-lt"/>
                <a:ea typeface="+mn-ea"/>
                <a:cs typeface="+mn-cs"/>
              </a:rPr>
              <a:t>eduscol</a:t>
            </a:r>
            <a:r>
              <a:rPr lang="fr-FR" sz="1200" kern="1200" dirty="0" smtClean="0">
                <a:solidFill>
                  <a:schemeClr val="tx1"/>
                </a:solidFill>
                <a:effectLst/>
                <a:latin typeface="+mn-lt"/>
                <a:ea typeface="+mn-ea"/>
                <a:cs typeface="+mn-cs"/>
              </a:rPr>
              <a:t>  à l’évaluation de « son esprit critique » et de sa « force de conviction » et à la manière dont le candidat a « d'exprimer une réflexion personnelle». Cependant, comme son nom l’indique, le GO évalue aussi la forme de « l’expression et la clarté du propos, l'engagement dans la parole du candidat », c’est-à-dire la forme de l’oralité.</a:t>
            </a:r>
          </a:p>
          <a:p>
            <a:r>
              <a:rPr lang="fr-FR" sz="1200" kern="1200" dirty="0" smtClean="0">
                <a:solidFill>
                  <a:schemeClr val="tx1"/>
                </a:solidFill>
                <a:effectLst/>
                <a:latin typeface="+mn-lt"/>
                <a:ea typeface="+mn-ea"/>
                <a:cs typeface="+mn-cs"/>
              </a:rPr>
              <a:t>Si certains critères convergent vers ceux favorisant l’évaluation de la pensée critique (Barthes, 2017) et correspondent aux enjeux de l’ES, l’évaluation de la forme orale n’a qu’un intérêt restreint par rapport à ces derniers. Les temps d’échange entre le jury et le candidat doivent permettre « d’évaluer les capacités argumentatives du candidat, il s’agit donc d’un entretien avec le candidat et non d’une interrogation de connaissances ». L’introduction d’un enseignant « candide » facilite un questionnement </a:t>
            </a:r>
            <a:r>
              <a:rPr lang="fr-FR" sz="1200" kern="1200" dirty="0" err="1" smtClean="0">
                <a:solidFill>
                  <a:schemeClr val="tx1"/>
                </a:solidFill>
                <a:effectLst/>
                <a:latin typeface="+mn-lt"/>
                <a:ea typeface="+mn-ea"/>
                <a:cs typeface="+mn-cs"/>
              </a:rPr>
              <a:t>multiréférentiel</a:t>
            </a:r>
            <a:r>
              <a:rPr lang="fr-FR" sz="1200" kern="1200" dirty="0" smtClean="0">
                <a:solidFill>
                  <a:schemeClr val="tx1"/>
                </a:solidFill>
                <a:effectLst/>
                <a:latin typeface="+mn-lt"/>
                <a:ea typeface="+mn-ea"/>
                <a:cs typeface="+mn-cs"/>
              </a:rPr>
              <a:t> en lien avec la présentation que le candidat a faite lors de la première partie de l’épreuve. « Cette articulation est indispensable et constitue un point de vigilance important dit le référentiel.  Le jury peut interroger le candidat sur toute partie du programme du ou des enseignements de spécialité (selon le caractère transversal de la question) permettant d’amener le candidat à préciser et à approfondir sa pensée au travers de la solidité de ses connaissances et de ses capacités argumentatives ».</a:t>
            </a:r>
            <a:r>
              <a:rPr lang="fr-FR" dirty="0" smtClean="0">
                <a:effectLst/>
              </a:rPr>
              <a:t> </a:t>
            </a:r>
            <a:r>
              <a:rPr lang="fr-FR" sz="1200" kern="1200" dirty="0" smtClean="0">
                <a:solidFill>
                  <a:schemeClr val="tx1"/>
                </a:solidFill>
                <a:effectLst/>
                <a:latin typeface="+mn-lt"/>
                <a:ea typeface="+mn-ea"/>
                <a:cs typeface="+mn-cs"/>
              </a:rPr>
              <a:t> </a:t>
            </a:r>
          </a:p>
          <a:p>
            <a:r>
              <a:rPr lang="fr-FR" sz="1200" i="1" kern="1200" dirty="0" smtClean="0">
                <a:solidFill>
                  <a:schemeClr val="tx1"/>
                </a:solidFill>
                <a:effectLst/>
                <a:latin typeface="+mn-lt"/>
                <a:ea typeface="+mn-ea"/>
                <a:cs typeface="+mn-cs"/>
              </a:rPr>
              <a:t>https://eduscol.education.fr/document/7139/download?attachment</a:t>
            </a:r>
          </a:p>
          <a:p>
            <a:r>
              <a:rPr lang="fr-FR" sz="1200" i="1" kern="1200" dirty="0" smtClean="0">
                <a:solidFill>
                  <a:schemeClr val="tx1"/>
                </a:solidFill>
                <a:effectLst/>
                <a:latin typeface="+mn-lt"/>
                <a:ea typeface="+mn-ea"/>
                <a:cs typeface="+mn-cs"/>
              </a:rPr>
              <a:t>https://eduscol.education.fr/document/7139/download?attachment</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11</a:t>
            </a:fld>
            <a:endParaRPr lang="fr-FR"/>
          </a:p>
        </p:txBody>
      </p:sp>
    </p:spTree>
    <p:extLst>
      <p:ext uri="{BB962C8B-B14F-4D97-AF65-F5344CB8AC3E}">
        <p14:creationId xmlns:p14="http://schemas.microsoft.com/office/powerpoint/2010/main" val="2333031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C’est donc « l’esprit critique, le positionnement du candidat sur la question, la « matière à penser » du candidat qui cherche a être évaluer. En ce sens et même si l’évaluation est ici une évaluation-mesure, le cadre de l’évaluation du GO cela pourrait permettre une évaluation de la problématisation du sens, au travers du positionnement du candidat. En effet, « les éducations à accordent une place importante aux valeurs, et se réclament d’un positionnement vis-à-vis d’elles elles. » (Barthes et Alpe, 2018).</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12</a:t>
            </a:fld>
            <a:endParaRPr lang="fr-FR"/>
          </a:p>
        </p:txBody>
      </p:sp>
    </p:spTree>
    <p:extLst>
      <p:ext uri="{BB962C8B-B14F-4D97-AF65-F5344CB8AC3E}">
        <p14:creationId xmlns:p14="http://schemas.microsoft.com/office/powerpoint/2010/main" val="958817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Ce dispositif pourrait donc permettre l’évaluation des ES dans la série ST2S. Cependant, l’évaluation de l’oralité est peu pertinente. Comment renormaliser la balise curriculaire pour évaluer les ES ? Outre la question de la pondération de la forme orale, les critères énoncés dans les dispositifs étudiés sont peu précis. En effet, qu’est-il entendu par « maitriser les enjeux du sujet » ? Quels indicateurs seraient pertinents pour le renseigner ? Il s’agirait donc d’engager un travail permettent de trouver des critères et des indicateurs qui permettraient de déduire que les savoirs relatifs « aux éducations à » sont acquis par les élèves. Le questionnement du jury pourrait être aussi être orienté sur la circulation des valeurs, sur les représentations initiales et finales du candidat, sur la place de ses savoirs dans son argumentation, ce qui pose la question de la « polysémie du produit » à évaluer par des enseignants possédant un ancrage disciplinaire différent. Comment repérer la problématisation des savoirs qui vient perturber la représentation initiale des élèves et les valeurs qui y sont associées ? Se pose la question de la formation du jury du baccalauréat notamment en ce qui concerne la phase interrogatoire, qui permettrait de mettre en exergue les indicateurs spécifiques à l’évaluation des ES. Une formation à l’évaluation des compétences semble aussi nécessaire. Une formation des enseignants aux éducations à la santé pour la mise en place de l’accompagnement au grand oral serait également souhaitable pour « construire des critères et des grilles de lecture permettant de clarifier les finalités et valeurs, identifier les controverses et ses enjeux politiques » (Barthes, 2017). En effet, précise-t-elle, les éducations se doivent d’être non normatives, « des outils d’émancipation (</a:t>
            </a:r>
            <a:r>
              <a:rPr lang="fr-FR" sz="1200" kern="1200" dirty="0" err="1" smtClean="0">
                <a:solidFill>
                  <a:schemeClr val="tx1"/>
                </a:solidFill>
                <a:effectLst/>
                <a:latin typeface="+mn-lt"/>
                <a:ea typeface="+mn-ea"/>
                <a:cs typeface="+mn-cs"/>
              </a:rPr>
              <a:t>Albéro</a:t>
            </a:r>
            <a:r>
              <a:rPr lang="fr-FR" sz="1200" kern="1200" dirty="0" smtClean="0">
                <a:solidFill>
                  <a:schemeClr val="tx1"/>
                </a:solidFill>
                <a:effectLst/>
                <a:latin typeface="+mn-lt"/>
                <a:ea typeface="+mn-ea"/>
                <a:cs typeface="+mn-cs"/>
              </a:rPr>
              <a:t> et al, 2016) et non d’aliénation ». </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13</a:t>
            </a:fld>
            <a:endParaRPr lang="fr-FR"/>
          </a:p>
        </p:txBody>
      </p:sp>
    </p:spTree>
    <p:extLst>
      <p:ext uri="{BB962C8B-B14F-4D97-AF65-F5344CB8AC3E}">
        <p14:creationId xmlns:p14="http://schemas.microsoft.com/office/powerpoint/2010/main" val="908157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Nous sommes intéressés au cadre particulier de l’ES à et de son évaluation en situation du GO. Nous avons vu, que même si la balise curriculaire pourrait être </a:t>
            </a:r>
            <a:r>
              <a:rPr lang="fr-FR" sz="1200" kern="1200" dirty="0" err="1" smtClean="0">
                <a:solidFill>
                  <a:schemeClr val="tx1"/>
                </a:solidFill>
                <a:effectLst/>
                <a:latin typeface="+mn-lt"/>
                <a:ea typeface="+mn-ea"/>
                <a:cs typeface="+mn-cs"/>
              </a:rPr>
              <a:t>renormalisée</a:t>
            </a:r>
            <a:r>
              <a:rPr lang="fr-FR" sz="1200" kern="1200" dirty="0" smtClean="0">
                <a:solidFill>
                  <a:schemeClr val="tx1"/>
                </a:solidFill>
                <a:effectLst/>
                <a:latin typeface="+mn-lt"/>
                <a:ea typeface="+mn-ea"/>
                <a:cs typeface="+mn-cs"/>
              </a:rPr>
              <a:t>, des critères et indicateurs précisés, le GO est une situation évaluative qui se prêterait à une forme d’évaluation de l’ES. Les problématiques soulevées au cours de la préparation au GO permettraient-elles, dans le champ d’autres spécialités de convoquer les enjeux d’autres éducations à ? </a:t>
            </a:r>
          </a:p>
          <a:p>
            <a:r>
              <a:rPr lang="fr-FR" sz="1200" kern="1200" dirty="0" smtClean="0">
                <a:solidFill>
                  <a:schemeClr val="tx1"/>
                </a:solidFill>
                <a:effectLst/>
                <a:latin typeface="+mn-lt"/>
                <a:ea typeface="+mn-ea"/>
                <a:cs typeface="+mn-cs"/>
              </a:rPr>
              <a:t>Évaluer les progrès de l’élève est clairement définit comme une compétence figurant dans le référentiel de compétences des enseignants. Depuis la réforme du baccalauréat institué par M. </a:t>
            </a:r>
            <a:r>
              <a:rPr lang="fr-FR" sz="1200" kern="1200" dirty="0" err="1" smtClean="0">
                <a:solidFill>
                  <a:schemeClr val="tx1"/>
                </a:solidFill>
                <a:effectLst/>
                <a:latin typeface="+mn-lt"/>
                <a:ea typeface="+mn-ea"/>
                <a:cs typeface="+mn-cs"/>
              </a:rPr>
              <a:t>Blanquer</a:t>
            </a:r>
            <a:r>
              <a:rPr lang="fr-FR" sz="1200" kern="1200" dirty="0" smtClean="0">
                <a:solidFill>
                  <a:schemeClr val="tx1"/>
                </a:solidFill>
                <a:effectLst/>
                <a:latin typeface="+mn-lt"/>
                <a:ea typeface="+mn-ea"/>
                <a:cs typeface="+mn-cs"/>
              </a:rPr>
              <a:t>, les évaluations en contrôle continu constituent 40% de la note du candidat et l’épreuve du Grand Oral, une nouveauté à laquelle les enseignants doivent préparer les élèves et les évaluer. L’évaluation est donc devenue centrale</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14</a:t>
            </a:fld>
            <a:endParaRPr lang="fr-FR"/>
          </a:p>
        </p:txBody>
      </p:sp>
    </p:spTree>
    <p:extLst>
      <p:ext uri="{BB962C8B-B14F-4D97-AF65-F5344CB8AC3E}">
        <p14:creationId xmlns:p14="http://schemas.microsoft.com/office/powerpoint/2010/main" val="3673465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2</a:t>
            </a:fld>
            <a:endParaRPr lang="fr-FR"/>
          </a:p>
        </p:txBody>
      </p:sp>
    </p:spTree>
    <p:extLst>
      <p:ext uri="{BB962C8B-B14F-4D97-AF65-F5344CB8AC3E}">
        <p14:creationId xmlns:p14="http://schemas.microsoft.com/office/powerpoint/2010/main" val="1741172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1. Y a t-il des éducations à la santé dans le cadre particulier des enseignements de spécialité en ST2S ? </a:t>
            </a:r>
          </a:p>
          <a:p>
            <a:r>
              <a:rPr lang="fr-FR" sz="1200" kern="1200" dirty="0" smtClean="0">
                <a:solidFill>
                  <a:schemeClr val="tx1"/>
                </a:solidFill>
                <a:effectLst/>
                <a:latin typeface="+mn-lt"/>
                <a:ea typeface="+mn-ea"/>
                <a:cs typeface="+mn-cs"/>
              </a:rPr>
              <a:t>Les éducations à opèrent le plus souvent hors temps et/ ou hors champs scolaire et, en ce sens, peuvent remettre en cause la forme scolaire (Barthes et Alpes, 2018). L’éducation à la santé est dispensée par des infirmières scolaires et/ou par des associations dont les intervenants sont extérieurs, et ne sollicitent que peu les enseignants même si «  la formation des enseignants est en train d’évoluer notamment dans une perspective d’approche globale de la santé à l’école avec « le parcours éducatif de santé qui implique résolument les enseignants comme organisateurs principaux des démarches d’ES et qui positionne les infirmières comme conseillères techniques» (</a:t>
            </a:r>
            <a:r>
              <a:rPr lang="fr-FR" sz="1200" kern="1200" dirty="0" err="1" smtClean="0">
                <a:solidFill>
                  <a:schemeClr val="tx1"/>
                </a:solidFill>
                <a:effectLst/>
                <a:latin typeface="+mn-lt"/>
                <a:ea typeface="+mn-ea"/>
                <a:cs typeface="+mn-cs"/>
              </a:rPr>
              <a:t>Nekaa</a:t>
            </a:r>
            <a:r>
              <a:rPr lang="fr-FR" sz="1200" kern="1200" dirty="0" smtClean="0">
                <a:solidFill>
                  <a:schemeClr val="tx1"/>
                </a:solidFill>
                <a:effectLst/>
                <a:latin typeface="+mn-lt"/>
                <a:ea typeface="+mn-ea"/>
                <a:cs typeface="+mn-cs"/>
              </a:rPr>
              <a:t> et Berger, 2018). Nous posons les hypothèses suivantes :</a:t>
            </a:r>
          </a:p>
          <a:p>
            <a:r>
              <a:rPr lang="fr-FR" sz="1200" kern="1200" dirty="0" smtClean="0">
                <a:solidFill>
                  <a:schemeClr val="tx1"/>
                </a:solidFill>
                <a:effectLst/>
                <a:latin typeface="+mn-lt"/>
                <a:ea typeface="+mn-ea"/>
                <a:cs typeface="+mn-cs"/>
              </a:rPr>
              <a:t> - l’éducation à la santé n’échappe pas toujours à la forme scolaire car elle serait incluse depuis la réforme du baccalauréat par Michel </a:t>
            </a:r>
            <a:r>
              <a:rPr lang="fr-FR" sz="1200" kern="1200" dirty="0" err="1" smtClean="0">
                <a:solidFill>
                  <a:schemeClr val="tx1"/>
                </a:solidFill>
                <a:effectLst/>
                <a:latin typeface="+mn-lt"/>
                <a:ea typeface="+mn-ea"/>
                <a:cs typeface="+mn-cs"/>
              </a:rPr>
              <a:t>Blanquer</a:t>
            </a:r>
            <a:r>
              <a:rPr lang="fr-FR" sz="1200" kern="1200" dirty="0" smtClean="0">
                <a:solidFill>
                  <a:schemeClr val="tx1"/>
                </a:solidFill>
                <a:effectLst/>
                <a:latin typeface="+mn-lt"/>
                <a:ea typeface="+mn-ea"/>
                <a:cs typeface="+mn-cs"/>
              </a:rPr>
              <a:t> (16 juillet 2018) dans les programmes officiels de spécialité du baccalauréat ST2S </a:t>
            </a:r>
          </a:p>
          <a:p>
            <a:r>
              <a:rPr lang="fr-FR" sz="1200" kern="1200" dirty="0" smtClean="0">
                <a:solidFill>
                  <a:schemeClr val="tx1"/>
                </a:solidFill>
                <a:effectLst/>
                <a:latin typeface="+mn-lt"/>
                <a:ea typeface="+mn-ea"/>
                <a:cs typeface="+mn-cs"/>
              </a:rPr>
              <a:t>- la nouvelle épreuve du Grand Oral mise en place en 2020/21 serait un des moyens pour l’évaluer.</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3</a:t>
            </a:fld>
            <a:endParaRPr lang="fr-FR"/>
          </a:p>
        </p:txBody>
      </p:sp>
    </p:spTree>
    <p:extLst>
      <p:ext uri="{BB962C8B-B14F-4D97-AF65-F5344CB8AC3E}">
        <p14:creationId xmlns:p14="http://schemas.microsoft.com/office/powerpoint/2010/main" val="3706334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Selon Barthes et Alpes (2018), les éducations à répondent à trois caractéristiques :</a:t>
            </a:r>
          </a:p>
          <a:p>
            <a:r>
              <a:rPr lang="fr-FR" sz="1200" kern="1200" dirty="0" smtClean="0">
                <a:solidFill>
                  <a:schemeClr val="tx1"/>
                </a:solidFill>
                <a:effectLst/>
                <a:latin typeface="+mn-lt"/>
                <a:ea typeface="+mn-ea"/>
                <a:cs typeface="+mn-cs"/>
              </a:rPr>
              <a:t>- d’être thématiques et non disciplinaires</a:t>
            </a:r>
          </a:p>
          <a:p>
            <a:r>
              <a:rPr lang="fr-FR" sz="1200" kern="1200" dirty="0" smtClean="0">
                <a:solidFill>
                  <a:schemeClr val="tx1"/>
                </a:solidFill>
                <a:effectLst/>
                <a:latin typeface="+mn-lt"/>
                <a:ea typeface="+mn-ea"/>
                <a:cs typeface="+mn-cs"/>
              </a:rPr>
              <a:t>- d’entretenir une relation étroite avec la controverse car elles visent à prendre en charge des enjeux globaux (OGM, inégalités de santé, etc.)</a:t>
            </a:r>
          </a:p>
          <a:p>
            <a:r>
              <a:rPr lang="fr-FR" sz="1200" kern="1200" dirty="0" smtClean="0">
                <a:solidFill>
                  <a:schemeClr val="tx1"/>
                </a:solidFill>
                <a:effectLst/>
                <a:latin typeface="+mn-lt"/>
                <a:ea typeface="+mn-ea"/>
                <a:cs typeface="+mn-cs"/>
              </a:rPr>
              <a:t>- avoir pour objectif de faire évoluer des comportements.</a:t>
            </a:r>
          </a:p>
          <a:p>
            <a:r>
              <a:rPr lang="fr-FR" sz="1200" kern="1200" dirty="0" smtClean="0">
                <a:solidFill>
                  <a:schemeClr val="tx1"/>
                </a:solidFill>
                <a:effectLst/>
                <a:latin typeface="+mn-lt"/>
                <a:ea typeface="+mn-ea"/>
                <a:cs typeface="+mn-cs"/>
              </a:rPr>
              <a:t>Dans cette perspective, se pose la question suivante : l’enseignement des spécialités du baccalauréat ST2S permet-il une éducation à la santé et donc correspond-il aux caractéristiques développées supra ? Nous proposons une analyse des </a:t>
            </a:r>
            <a:r>
              <a:rPr lang="fr-FR" sz="1200" i="1" kern="1200" dirty="0" smtClean="0">
                <a:solidFill>
                  <a:schemeClr val="tx1"/>
                </a:solidFill>
                <a:effectLst/>
                <a:latin typeface="+mn-lt"/>
                <a:ea typeface="+mn-ea"/>
                <a:cs typeface="+mn-cs"/>
              </a:rPr>
              <a:t>curricula</a:t>
            </a:r>
            <a:r>
              <a:rPr lang="fr-FR" sz="1200" kern="1200" dirty="0" smtClean="0">
                <a:solidFill>
                  <a:schemeClr val="tx1"/>
                </a:solidFill>
                <a:effectLst/>
                <a:latin typeface="+mn-lt"/>
                <a:ea typeface="+mn-ea"/>
                <a:cs typeface="+mn-cs"/>
              </a:rPr>
              <a:t> relatifs à l’enseignement de ses spécialités pour y répondre. </a:t>
            </a:r>
          </a:p>
          <a:p>
            <a:r>
              <a:rPr lang="fr-FR" sz="1200" kern="1200" dirty="0" smtClean="0">
                <a:solidFill>
                  <a:schemeClr val="tx1"/>
                </a:solidFill>
                <a:effectLst/>
                <a:latin typeface="+mn-lt"/>
                <a:ea typeface="+mn-ea"/>
                <a:cs typeface="+mn-cs"/>
              </a:rPr>
              <a:t>2. L’ES dans les </a:t>
            </a:r>
            <a:r>
              <a:rPr lang="fr-FR" sz="1200" i="1" kern="1200" dirty="0" smtClean="0">
                <a:solidFill>
                  <a:schemeClr val="tx1"/>
                </a:solidFill>
                <a:effectLst/>
                <a:latin typeface="+mn-lt"/>
                <a:ea typeface="+mn-ea"/>
                <a:cs typeface="+mn-cs"/>
              </a:rPr>
              <a:t>curricula</a:t>
            </a:r>
            <a:r>
              <a:rPr lang="fr-FR" sz="1200" kern="1200" dirty="0" smtClean="0">
                <a:solidFill>
                  <a:schemeClr val="tx1"/>
                </a:solidFill>
                <a:effectLst/>
                <a:latin typeface="+mn-lt"/>
                <a:ea typeface="+mn-ea"/>
                <a:cs typeface="+mn-cs"/>
              </a:rPr>
              <a:t> du baccalauréat ST2S. </a:t>
            </a:r>
          </a:p>
          <a:p>
            <a:r>
              <a:rPr lang="fr-FR" sz="1200" kern="1200" dirty="0" smtClean="0">
                <a:solidFill>
                  <a:schemeClr val="tx1"/>
                </a:solidFill>
                <a:effectLst/>
                <a:latin typeface="+mn-lt"/>
                <a:ea typeface="+mn-ea"/>
                <a:cs typeface="+mn-cs"/>
              </a:rPr>
              <a:t>Par son intitulé, le baccalauréat technologique de la santé et du social est un baccalauréat s’intéressant, par ses disciplines de spécialité, aux problématiques de la santé (préventions, diagnostics et traitements) en lien avec les structures sociales pour « analyser, dans leur complexité, des situations d’actualité sanitaire ou sociale et d’en comprendre les enjeux ». En ce sens, il permet une vision des enjeux globaux. En effet, selon l’arrêté du 17.01.2019, définissant les programmes de spécialité du baccalauréat de Sciences Technologiques de la Santé et du Social (ST2S), </a:t>
            </a:r>
            <a:r>
              <a:rPr lang="fr-FR" sz="1200" b="1" kern="1200" dirty="0" smtClean="0">
                <a:solidFill>
                  <a:schemeClr val="tx1"/>
                </a:solidFill>
                <a:effectLst/>
                <a:latin typeface="+mn-lt"/>
                <a:ea typeface="+mn-ea"/>
                <a:cs typeface="+mn-cs"/>
              </a:rPr>
              <a:t>les objectifs de formation œuvrent pour une citoyenneté responsable.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La première ambition du programme est de combiner des disciplines : la Chimie et la Biologie Physiopathologie Humaine (C-</a:t>
            </a:r>
            <a:r>
              <a:rPr lang="fr-FR" sz="1200" kern="1200" dirty="0" err="1" smtClean="0">
                <a:solidFill>
                  <a:schemeClr val="tx1"/>
                </a:solidFill>
                <a:effectLst/>
                <a:latin typeface="+mn-lt"/>
                <a:ea typeface="+mn-ea"/>
                <a:cs typeface="+mn-cs"/>
              </a:rPr>
              <a:t>BPH</a:t>
            </a:r>
            <a:r>
              <a:rPr lang="fr-FR" sz="1200" kern="1200" dirty="0" smtClean="0">
                <a:solidFill>
                  <a:schemeClr val="tx1"/>
                </a:solidFill>
                <a:effectLst/>
                <a:latin typeface="+mn-lt"/>
                <a:ea typeface="+mn-ea"/>
                <a:cs typeface="+mn-cs"/>
              </a:rPr>
              <a:t>) qui sont deux spécialités de coefficient 16 au baccalauréat (</a:t>
            </a:r>
            <a:r>
              <a:rPr lang="fr-FR" sz="1200" kern="1200" dirty="0" err="1" smtClean="0">
                <a:solidFill>
                  <a:schemeClr val="tx1"/>
                </a:solidFill>
                <a:effectLst/>
                <a:latin typeface="+mn-lt"/>
                <a:ea typeface="+mn-ea"/>
                <a:cs typeface="+mn-cs"/>
              </a:rPr>
              <a:t>coefficent</a:t>
            </a:r>
            <a:r>
              <a:rPr lang="fr-FR" sz="1200" kern="1200" dirty="0" smtClean="0">
                <a:solidFill>
                  <a:schemeClr val="tx1"/>
                </a:solidFill>
                <a:effectLst/>
                <a:latin typeface="+mn-lt"/>
                <a:ea typeface="+mn-ea"/>
                <a:cs typeface="+mn-cs"/>
              </a:rPr>
              <a:t> 3 pour la Chimie et 6 pour la Biologie et Physiopathologie humaine). Ces dernières ambitionnent de donner aux élèves une formation scientifique ancrée dans les domaines du vivant et de la santé. L’approche en est délibérément caractérisée par une </a:t>
            </a:r>
            <a:r>
              <a:rPr lang="fr-FR" sz="1200" b="1" kern="1200" dirty="0" smtClean="0">
                <a:solidFill>
                  <a:schemeClr val="tx1"/>
                </a:solidFill>
                <a:effectLst/>
                <a:latin typeface="+mn-lt"/>
                <a:ea typeface="+mn-ea"/>
                <a:cs typeface="+mn-cs"/>
              </a:rPr>
              <a:t>contextualisation forte</a:t>
            </a:r>
            <a:r>
              <a:rPr lang="fr-FR" sz="1200" kern="1200" dirty="0" smtClean="0">
                <a:solidFill>
                  <a:schemeClr val="tx1"/>
                </a:solidFill>
                <a:effectLst/>
                <a:latin typeface="+mn-lt"/>
                <a:ea typeface="+mn-ea"/>
                <a:cs typeface="+mn-cs"/>
              </a:rPr>
              <a:t> et une </a:t>
            </a:r>
            <a:r>
              <a:rPr lang="fr-FR" sz="1200" b="1" kern="1200" dirty="0" smtClean="0">
                <a:solidFill>
                  <a:schemeClr val="tx1"/>
                </a:solidFill>
                <a:effectLst/>
                <a:latin typeface="+mn-lt"/>
                <a:ea typeface="+mn-ea"/>
                <a:cs typeface="+mn-cs"/>
              </a:rPr>
              <a:t>sensibilisation aux enjeux de société contemporains</a:t>
            </a:r>
            <a:r>
              <a:rPr lang="fr-FR" sz="1200" kern="1200" dirty="0" smtClean="0">
                <a:solidFill>
                  <a:schemeClr val="tx1"/>
                </a:solidFill>
                <a:effectLst/>
                <a:latin typeface="+mn-lt"/>
                <a:ea typeface="+mn-ea"/>
                <a:cs typeface="+mn-cs"/>
              </a:rPr>
              <a:t>. La formation doit ainsi contribuer à une </a:t>
            </a:r>
            <a:r>
              <a:rPr lang="fr-FR" sz="1200" b="1" kern="1200" dirty="0" smtClean="0">
                <a:solidFill>
                  <a:schemeClr val="tx1"/>
                </a:solidFill>
                <a:effectLst/>
                <a:latin typeface="+mn-lt"/>
                <a:ea typeface="+mn-ea"/>
                <a:cs typeface="+mn-cs"/>
              </a:rPr>
              <a:t>approche thématique</a:t>
            </a:r>
            <a:r>
              <a:rPr lang="fr-FR" sz="1200" kern="1200" dirty="0" smtClean="0">
                <a:solidFill>
                  <a:schemeClr val="tx1"/>
                </a:solidFill>
                <a:effectLst/>
                <a:latin typeface="+mn-lt"/>
                <a:ea typeface="+mn-ea"/>
                <a:cs typeface="+mn-cs"/>
              </a:rPr>
              <a:t> en croisant les savoirs disciplinaires de chimie et de Biologie et Physiopathologie à « l’élaboration </a:t>
            </a:r>
            <a:r>
              <a:rPr lang="fr-FR" sz="1200" b="1" kern="1200" dirty="0" smtClean="0">
                <a:solidFill>
                  <a:schemeClr val="tx1"/>
                </a:solidFill>
                <a:effectLst/>
                <a:latin typeface="+mn-lt"/>
                <a:ea typeface="+mn-ea"/>
                <a:cs typeface="+mn-cs"/>
              </a:rPr>
              <a:t>d’un point de vue critique</a:t>
            </a:r>
            <a:r>
              <a:rPr lang="fr-FR" sz="1200"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et éclairé sur l’information</a:t>
            </a:r>
            <a:r>
              <a:rPr lang="fr-FR" sz="1200" kern="1200" dirty="0" smtClean="0">
                <a:solidFill>
                  <a:schemeClr val="tx1"/>
                </a:solidFill>
                <a:effectLst/>
                <a:latin typeface="+mn-lt"/>
                <a:ea typeface="+mn-ea"/>
                <a:cs typeface="+mn-cs"/>
              </a:rPr>
              <a:t> qui est donnée au citoyen, </a:t>
            </a:r>
            <a:r>
              <a:rPr lang="fr-FR" sz="1200" b="1" kern="1200" dirty="0" smtClean="0">
                <a:solidFill>
                  <a:schemeClr val="tx1"/>
                </a:solidFill>
                <a:effectLst/>
                <a:latin typeface="+mn-lt"/>
                <a:ea typeface="+mn-ea"/>
                <a:cs typeface="+mn-cs"/>
              </a:rPr>
              <a:t>en luttant contre les représentations et les croyances infondées</a:t>
            </a:r>
            <a:r>
              <a:rPr lang="fr-FR" sz="1200" kern="1200" dirty="0" smtClean="0">
                <a:solidFill>
                  <a:schemeClr val="tx1"/>
                </a:solidFill>
                <a:effectLst/>
                <a:latin typeface="+mn-lt"/>
                <a:ea typeface="+mn-ea"/>
                <a:cs typeface="+mn-cs"/>
              </a:rPr>
              <a:t> et en privilégiant l’analyse et le raisonnement scientifique ». Ce qui peut amener à la remise en cause leur système de valeurs et alimenter la controverse. Ceci pourrait être entendu comme un objectif permettant la modification des comportements.</a:t>
            </a:r>
          </a:p>
          <a:p>
            <a:r>
              <a:rPr lang="fr-FR" sz="1200" kern="1200" dirty="0" smtClean="0">
                <a:solidFill>
                  <a:schemeClr val="tx1"/>
                </a:solidFill>
                <a:effectLst/>
                <a:latin typeface="+mn-lt"/>
                <a:ea typeface="+mn-ea"/>
                <a:cs typeface="+mn-cs"/>
              </a:rPr>
              <a:t>La troisième discipline de spécialité concerne les Sciences Techniques Sanitaires et Sociales. Elle s’attache à mobiliser des méthodes, des outils et des ressources et prend appui sur </a:t>
            </a:r>
            <a:r>
              <a:rPr lang="fr-FR" sz="1200" b="1" kern="1200" dirty="0" smtClean="0">
                <a:solidFill>
                  <a:schemeClr val="tx1"/>
                </a:solidFill>
                <a:effectLst/>
                <a:latin typeface="+mn-lt"/>
                <a:ea typeface="+mn-ea"/>
                <a:cs typeface="+mn-cs"/>
              </a:rPr>
              <a:t>l’actualit</a:t>
            </a:r>
            <a:r>
              <a:rPr lang="fr-FR" sz="1200" kern="1200" dirty="0" smtClean="0">
                <a:solidFill>
                  <a:schemeClr val="tx1"/>
                </a:solidFill>
                <a:effectLst/>
                <a:latin typeface="+mn-lt"/>
                <a:ea typeface="+mn-ea"/>
                <a:cs typeface="+mn-cs"/>
              </a:rPr>
              <a:t>é pour participer à la compréhension des faits sanitaires et sociaux, et du fonctionnement des institutions et dispositifs existants. Ainsi, « l’étude des relations effectives entre les institutions et les dispositifs concernés par la mise en œuvre des politiques sanitaires et sociales s'avère utile pour que les élèves </a:t>
            </a:r>
            <a:r>
              <a:rPr lang="fr-FR" sz="1200" b="1" kern="1200" dirty="0" smtClean="0">
                <a:solidFill>
                  <a:schemeClr val="tx1"/>
                </a:solidFill>
                <a:effectLst/>
                <a:latin typeface="+mn-lt"/>
                <a:ea typeface="+mn-ea"/>
                <a:cs typeface="+mn-cs"/>
              </a:rPr>
              <a:t>confrontent leurs représentations à la réalité des secteurs concernés</a:t>
            </a:r>
            <a:r>
              <a:rPr lang="fr-FR" sz="1200" kern="1200" dirty="0" smtClean="0">
                <a:solidFill>
                  <a:schemeClr val="tx1"/>
                </a:solidFill>
                <a:effectLst/>
                <a:latin typeface="+mn-lt"/>
                <a:ea typeface="+mn-ea"/>
                <a:cs typeface="+mn-cs"/>
              </a:rPr>
              <a:t>. » De plus, ces relations peuvent prendre des formes différentes. En effet, ces dernières, toujours selon le bulletin Officiel de l’enseignement de spécialité des Sciences sanitaires et sociales, peuvent privilégier pendant le temps scolaire ou/ et hors temps scolaire des </a:t>
            </a:r>
            <a:r>
              <a:rPr lang="fr-FR" sz="1200" b="1" kern="1200" dirty="0" smtClean="0">
                <a:solidFill>
                  <a:schemeClr val="tx1"/>
                </a:solidFill>
                <a:effectLst/>
                <a:latin typeface="+mn-lt"/>
                <a:ea typeface="+mn-ea"/>
                <a:cs typeface="+mn-cs"/>
              </a:rPr>
              <a:t>rencontres avec des professionnels</a:t>
            </a:r>
            <a:r>
              <a:rPr lang="fr-FR" sz="1200" kern="1200" dirty="0" smtClean="0">
                <a:solidFill>
                  <a:schemeClr val="tx1"/>
                </a:solidFill>
                <a:effectLst/>
                <a:latin typeface="+mn-lt"/>
                <a:ea typeface="+mn-ea"/>
                <a:cs typeface="+mn-cs"/>
              </a:rPr>
              <a:t>, des observations et des visites sur le terrain, des suivis d’actions et de projet, c’est-à-dire </a:t>
            </a:r>
            <a:r>
              <a:rPr lang="fr-FR" sz="1200" b="1" kern="1200" dirty="0" smtClean="0">
                <a:solidFill>
                  <a:schemeClr val="tx1"/>
                </a:solidFill>
                <a:effectLst/>
                <a:latin typeface="+mn-lt"/>
                <a:ea typeface="+mn-ea"/>
                <a:cs typeface="+mn-cs"/>
              </a:rPr>
              <a:t>convoquer des formes non scolaires</a:t>
            </a:r>
            <a:r>
              <a:rPr lang="fr-FR" sz="1200" kern="1200" dirty="0" smtClean="0">
                <a:solidFill>
                  <a:schemeClr val="tx1"/>
                </a:solidFill>
                <a:effectLst/>
                <a:latin typeface="+mn-lt"/>
                <a:ea typeface="+mn-ea"/>
                <a:cs typeface="+mn-cs"/>
              </a:rPr>
              <a:t>. C’est en ce sens que ces enseignements pourraient correspondre aux caractéristiques des éducations à (Barthes et Alpes, 2018). Encore faudrait-il pouvoir étudier la forme des apprentissages réellement mis en place par les enseignants de ces spécialités à cet effet. </a:t>
            </a:r>
          </a:p>
          <a:p>
            <a:r>
              <a:rPr lang="fr-FR" sz="1200" kern="1200" dirty="0" smtClean="0">
                <a:solidFill>
                  <a:schemeClr val="tx1"/>
                </a:solidFill>
                <a:effectLst/>
                <a:latin typeface="+mn-lt"/>
                <a:ea typeface="+mn-ea"/>
                <a:cs typeface="+mn-cs"/>
              </a:rPr>
              <a:t>Mais si le croisement de ces trois disciplines pourrait s’inscrire dans une éducation à la santé, se pose alors la question de l’évaluation de l’atteinte des objectifs fixés par les programmes présentés dans les </a:t>
            </a:r>
            <a:r>
              <a:rPr lang="fr-FR" sz="1200" i="1" kern="1200" dirty="0" smtClean="0">
                <a:solidFill>
                  <a:schemeClr val="tx1"/>
                </a:solidFill>
                <a:effectLst/>
                <a:latin typeface="+mn-lt"/>
                <a:ea typeface="+mn-ea"/>
                <a:cs typeface="+mn-cs"/>
              </a:rPr>
              <a:t>curricula</a:t>
            </a:r>
            <a:r>
              <a:rPr lang="fr-FR" sz="1200" kern="1200" dirty="0" smtClean="0">
                <a:solidFill>
                  <a:schemeClr val="tx1"/>
                </a:solidFill>
                <a:effectLst/>
                <a:latin typeface="+mn-lt"/>
                <a:ea typeface="+mn-ea"/>
                <a:cs typeface="+mn-cs"/>
              </a:rPr>
              <a:t> et cités supra. Force est de constater qu’il « n’y a pas, la plupart du temps, d’évaluation scolaire » (Barthes et Alpes, 2018) aux éducations à. Le champ d’évaluation couvrant les disciplines des spécialités étudiées recouvre celui des compétences. C’est, en effet par l’évaluation des compétences que les prescriptions de l’activité enseignante devraient évoluer vers un changement de paradigme souhaité par l’institution, celui de l’apprentissage par compétences. Mais la question se pose : l’évaluation des compétences est-elle superposable à l’évaluation des acquis des éducations à ? </a:t>
            </a:r>
          </a:p>
          <a:p>
            <a:r>
              <a:rPr lang="fr-FR" sz="1200" i="1" kern="1200" dirty="0" smtClean="0">
                <a:solidFill>
                  <a:schemeClr val="tx1"/>
                </a:solidFill>
                <a:effectLst/>
                <a:latin typeface="+mn-lt"/>
                <a:ea typeface="+mn-ea"/>
                <a:cs typeface="+mn-cs"/>
              </a:rPr>
              <a:t>https://cache.media.education.gouv.fr/file/SP1-MEN-22-1-2019/55/5/spe642_annexe3_1063555.pdf</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4</a:t>
            </a:fld>
            <a:endParaRPr lang="fr-FR"/>
          </a:p>
        </p:txBody>
      </p:sp>
    </p:spTree>
    <p:extLst>
      <p:ext uri="{BB962C8B-B14F-4D97-AF65-F5344CB8AC3E}">
        <p14:creationId xmlns:p14="http://schemas.microsoft.com/office/powerpoint/2010/main" val="2401952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Les compétences sont définies par l’Éducation Nationale en France, comme la capacité de mobiliser ses acquis dans des tâches et des situations complexes. (Socle commun des connaissances et compétences, 2006, France). </a:t>
            </a:r>
          </a:p>
          <a:p>
            <a:r>
              <a:rPr lang="fr-FR" sz="1200" kern="1200" dirty="0" smtClean="0">
                <a:solidFill>
                  <a:schemeClr val="tx1"/>
                </a:solidFill>
                <a:effectLst/>
                <a:latin typeface="+mn-lt"/>
                <a:ea typeface="+mn-ea"/>
                <a:cs typeface="+mn-cs"/>
              </a:rPr>
              <a:t>L’analyse des programmes et des dispositifs d’évaluation des épreuves écrites de Biologie et Physiopathologie Humaine, menés dans une thèse en cours sur la discipline de </a:t>
            </a:r>
            <a:r>
              <a:rPr lang="fr-FR" sz="1200" kern="1200" dirty="0" err="1" smtClean="0">
                <a:solidFill>
                  <a:schemeClr val="tx1"/>
                </a:solidFill>
                <a:effectLst/>
                <a:latin typeface="+mn-lt"/>
                <a:ea typeface="+mn-ea"/>
                <a:cs typeface="+mn-cs"/>
              </a:rPr>
              <a:t>BPH</a:t>
            </a:r>
            <a:r>
              <a:rPr lang="fr-FR" sz="1200" kern="1200" dirty="0" smtClean="0">
                <a:solidFill>
                  <a:schemeClr val="tx1"/>
                </a:solidFill>
                <a:effectLst/>
                <a:latin typeface="+mn-lt"/>
                <a:ea typeface="+mn-ea"/>
                <a:cs typeface="+mn-cs"/>
              </a:rPr>
              <a:t> permet de conclure que : </a:t>
            </a:r>
          </a:p>
          <a:p>
            <a:r>
              <a:rPr lang="fr-FR" sz="1200" kern="1200" dirty="0" smtClean="0">
                <a:solidFill>
                  <a:schemeClr val="tx1"/>
                </a:solidFill>
                <a:effectLst/>
                <a:latin typeface="+mn-lt"/>
                <a:ea typeface="+mn-ea"/>
                <a:cs typeface="+mn-cs"/>
              </a:rPr>
              <a:t>- l’évaluation des compétences convoque un axe paradigmatique contraire à celui des objectifs annoncés dans les programmes. Ceux-ci, de faible intérêt et assimilent des compétences à des objectifs. Ainsi, les connaissances, les capacités et les attitudes sont censées définir concrètement l'ensemble des compétences spécifiques que l’enseignant doit prendre en compte correspondent en fait à des objectifs pédagogiques. Or dans ses visées, « l’</a:t>
            </a:r>
            <a:r>
              <a:rPr lang="fr-FR" sz="1200" kern="1200" dirty="0" err="1" smtClean="0">
                <a:solidFill>
                  <a:schemeClr val="tx1"/>
                </a:solidFill>
                <a:effectLst/>
                <a:latin typeface="+mn-lt"/>
                <a:ea typeface="+mn-ea"/>
                <a:cs typeface="+mn-cs"/>
              </a:rPr>
              <a:t>APC</a:t>
            </a:r>
            <a:r>
              <a:rPr lang="fr-FR" sz="1200" kern="1200" dirty="0" smtClean="0">
                <a:solidFill>
                  <a:schemeClr val="tx1"/>
                </a:solidFill>
                <a:effectLst/>
                <a:latin typeface="+mn-lt"/>
                <a:ea typeface="+mn-ea"/>
                <a:cs typeface="+mn-cs"/>
              </a:rPr>
              <a:t> se distancie radicalement de la </a:t>
            </a:r>
            <a:r>
              <a:rPr lang="fr-FR" sz="1200" kern="1200" dirty="0" err="1" smtClean="0">
                <a:solidFill>
                  <a:schemeClr val="tx1"/>
                </a:solidFill>
                <a:effectLst/>
                <a:latin typeface="+mn-lt"/>
                <a:ea typeface="+mn-ea"/>
                <a:cs typeface="+mn-cs"/>
              </a:rPr>
              <a:t>PPO</a:t>
            </a:r>
            <a:r>
              <a:rPr lang="fr-FR" sz="1200" kern="1200" dirty="0" smtClean="0">
                <a:solidFill>
                  <a:schemeClr val="tx1"/>
                </a:solidFill>
                <a:effectLst/>
                <a:latin typeface="+mn-lt"/>
                <a:ea typeface="+mn-ea"/>
                <a:cs typeface="+mn-cs"/>
              </a:rPr>
              <a:t> » (Jonnaert &amp; Batika 2004, p.71). Les objectifs décrivent une intention plutôt que les processus d’enseignement eux-mêmes à prendre en compte tant dans les procédures pédagogiques mises en œuvre que lors des évaluations qui leurs sont associées. Le changement de paradigme annoncé dans l’évaluation des compétences correspond, à la lumière de notre analyse, à une écriture conservatrice de la pédagogie par objectifs des programmes. Mais là n’est pas la seule contradiction. </a:t>
            </a:r>
          </a:p>
          <a:p>
            <a:r>
              <a:rPr lang="fr-FR" sz="1200" kern="1200" dirty="0" smtClean="0">
                <a:solidFill>
                  <a:schemeClr val="tx1"/>
                </a:solidFill>
                <a:effectLst/>
                <a:latin typeface="+mn-lt"/>
                <a:ea typeface="+mn-ea"/>
                <a:cs typeface="+mn-cs"/>
              </a:rPr>
              <a:t>- l’évaluation des compétences ressemble à une « description d’un ensemble de comportements ou de performances dont l’élève doit se montrer capable pour être reconnu compétent », ce qui correspond à l’évaluation dans le cadre d’une pédagogie par objectif (Mager,1994 p.4). Car l’évaluation des compétences, ici, </a:t>
            </a:r>
            <a:r>
              <a:rPr lang="fr-FR" sz="1200" i="1" kern="1200" dirty="0" smtClean="0">
                <a:solidFill>
                  <a:schemeClr val="tx1"/>
                </a:solidFill>
                <a:effectLst/>
                <a:latin typeface="+mn-lt"/>
                <a:ea typeface="+mn-ea"/>
                <a:cs typeface="+mn-cs"/>
              </a:rPr>
              <a:t>in fine</a:t>
            </a:r>
            <a:r>
              <a:rPr lang="fr-FR" sz="1200" kern="1200" dirty="0" smtClean="0">
                <a:solidFill>
                  <a:schemeClr val="tx1"/>
                </a:solidFill>
                <a:effectLst/>
                <a:latin typeface="+mn-lt"/>
                <a:ea typeface="+mn-ea"/>
                <a:cs typeface="+mn-cs"/>
              </a:rPr>
              <a:t> évaluent des performances seulement et non le processus cognitif pour réaliser une tâche complexe et située. </a:t>
            </a:r>
          </a:p>
          <a:p>
            <a:r>
              <a:rPr lang="fr-FR" sz="1200" kern="1200" dirty="0" smtClean="0">
                <a:solidFill>
                  <a:schemeClr val="tx1"/>
                </a:solidFill>
                <a:effectLst/>
                <a:latin typeface="+mn-lt"/>
                <a:ea typeface="+mn-ea"/>
                <a:cs typeface="+mn-cs"/>
              </a:rPr>
              <a:t>- le découpage des compétences en items est contraire à l’évaluation des compétences qui doit évaluer des tâches complexes selon De </a:t>
            </a:r>
            <a:r>
              <a:rPr lang="fr-FR" sz="1200" kern="1200" dirty="0" err="1" smtClean="0">
                <a:solidFill>
                  <a:schemeClr val="tx1"/>
                </a:solidFill>
                <a:effectLst/>
                <a:latin typeface="+mn-lt"/>
                <a:ea typeface="+mn-ea"/>
                <a:cs typeface="+mn-cs"/>
              </a:rPr>
              <a:t>Ketele</a:t>
            </a:r>
            <a:r>
              <a:rPr lang="fr-FR" sz="1200" kern="1200" dirty="0" smtClean="0">
                <a:solidFill>
                  <a:schemeClr val="tx1"/>
                </a:solidFill>
                <a:effectLst/>
                <a:latin typeface="+mn-lt"/>
                <a:ea typeface="+mn-ea"/>
                <a:cs typeface="+mn-cs"/>
              </a:rPr>
              <a:t>, (2005). </a:t>
            </a:r>
          </a:p>
          <a:p>
            <a:r>
              <a:rPr lang="fr-FR" sz="1200" kern="1200" dirty="0" smtClean="0">
                <a:solidFill>
                  <a:schemeClr val="tx1"/>
                </a:solidFill>
                <a:effectLst/>
                <a:latin typeface="+mn-lt"/>
                <a:ea typeface="+mn-ea"/>
                <a:cs typeface="+mn-cs"/>
              </a:rPr>
              <a:t>- les items des sujets des baccalauréats étudiés présentent des questions évaluant des connaissances, et des procédures de base essentiellement : il n’y a que très peu de questions, voire aucune question permettant la résolution de tâches complexes. </a:t>
            </a:r>
          </a:p>
          <a:p>
            <a:r>
              <a:rPr lang="fr-FR" sz="1200" kern="1200" dirty="0" smtClean="0">
                <a:solidFill>
                  <a:schemeClr val="tx1"/>
                </a:solidFill>
                <a:effectLst/>
                <a:latin typeface="+mn-lt"/>
                <a:ea typeface="+mn-ea"/>
                <a:cs typeface="+mn-cs"/>
              </a:rPr>
              <a:t>L’entrée par l’évaluation des compétences, telle que présentée ici, ressemble donc à une « réforme sans changement qui consiste sans plus à donner un nouvel habillage rhétorique à des pratiques courantes » (Jonnaert &amp; Batika 2004, p.19). Sous cette forme, elle ne permettrait donc pas l’évaluation des éducations à.</a:t>
            </a:r>
          </a:p>
          <a:p>
            <a:r>
              <a:rPr lang="fr-FR" sz="1200" i="1" kern="1200" dirty="0" smtClean="0">
                <a:solidFill>
                  <a:schemeClr val="tx1"/>
                </a:solidFill>
                <a:effectLst/>
                <a:latin typeface="+mn-lt"/>
                <a:ea typeface="+mn-ea"/>
                <a:cs typeface="+mn-cs"/>
              </a:rPr>
              <a:t>https://eduscol.education.fr/sti/sites/eduscol.education.fr.sti/files/ressources/techniques/9999/9999-202-p30.pdf</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5</a:t>
            </a:fld>
            <a:endParaRPr lang="fr-FR"/>
          </a:p>
        </p:txBody>
      </p:sp>
    </p:spTree>
    <p:extLst>
      <p:ext uri="{BB962C8B-B14F-4D97-AF65-F5344CB8AC3E}">
        <p14:creationId xmlns:p14="http://schemas.microsoft.com/office/powerpoint/2010/main" val="1528491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Quelles sont les difficultés des enseignants à évaluer des compétences. </a:t>
            </a:r>
          </a:p>
          <a:p>
            <a:r>
              <a:rPr lang="fr-FR" sz="1200" kern="1200" dirty="0" smtClean="0">
                <a:solidFill>
                  <a:schemeClr val="tx1"/>
                </a:solidFill>
                <a:effectLst/>
                <a:latin typeface="+mn-lt"/>
                <a:ea typeface="+mn-ea"/>
                <a:cs typeface="+mn-cs"/>
              </a:rPr>
              <a:t>« On peut se demander, avec Hadji (1992, p. 7), s’il ne va pas de l’évaluation comme de l’amour : « En parler beaucoup ne signifie pas qu’on soit capable de pratiquer avec bonheur ». En effet, l’évaluation [des compétences] reste encore un concept imprécis et les pratiques qui s’en réclament sont souvent, [pour les enseignants, encore trop] floues » (</a:t>
            </a:r>
            <a:r>
              <a:rPr lang="fr-FR" sz="1200" kern="1200" dirty="0" err="1" smtClean="0">
                <a:solidFill>
                  <a:schemeClr val="tx1"/>
                </a:solidFill>
                <a:effectLst/>
                <a:latin typeface="+mn-lt"/>
                <a:ea typeface="+mn-ea"/>
                <a:cs typeface="+mn-cs"/>
              </a:rPr>
              <a:t>Liarakou</a:t>
            </a:r>
            <a:r>
              <a:rPr lang="fr-FR" sz="1200" kern="1200" dirty="0" smtClean="0">
                <a:solidFill>
                  <a:schemeClr val="tx1"/>
                </a:solidFill>
                <a:effectLst/>
                <a:latin typeface="+mn-lt"/>
                <a:ea typeface="+mn-ea"/>
                <a:cs typeface="+mn-cs"/>
              </a:rPr>
              <a:t>, &amp; </a:t>
            </a:r>
            <a:r>
              <a:rPr lang="fr-FR" sz="1200" kern="1200" dirty="0" err="1" smtClean="0">
                <a:solidFill>
                  <a:schemeClr val="tx1"/>
                </a:solidFill>
                <a:effectLst/>
                <a:latin typeface="+mn-lt"/>
                <a:ea typeface="+mn-ea"/>
                <a:cs typeface="+mn-cs"/>
              </a:rPr>
              <a:t>Flogaitis</a:t>
            </a:r>
            <a:r>
              <a:rPr lang="fr-FR" sz="1200" kern="1200" dirty="0" smtClean="0">
                <a:solidFill>
                  <a:schemeClr val="tx1"/>
                </a:solidFill>
                <a:effectLst/>
                <a:latin typeface="+mn-lt"/>
                <a:ea typeface="+mn-ea"/>
                <a:cs typeface="+mn-cs"/>
              </a:rPr>
              <a:t>, 2000). </a:t>
            </a:r>
          </a:p>
          <a:p>
            <a:r>
              <a:rPr lang="fr-FR" sz="1200" kern="1200" dirty="0" smtClean="0">
                <a:solidFill>
                  <a:schemeClr val="tx1"/>
                </a:solidFill>
                <a:effectLst/>
                <a:latin typeface="+mn-lt"/>
                <a:ea typeface="+mn-ea"/>
                <a:cs typeface="+mn-cs"/>
              </a:rPr>
              <a:t>Les difficultés des enseignants ont été repérées via des entretiens semi-directifs menés auprès de 18 enseignants correcteurs du baccalauréat de l’épreuve de BPPH de 2018 et de 2019 dans une académie de France. Ils montrent des difficultés et un malaise à évaluer. Ils exercent des vigilances éthiques et épistémologiques qui montrent l’importance de ce qu’il est « légitime à » pour évaluer et ce « qu’il est possible de faire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justesse des appréciations qu’ils considèrent comme peu </a:t>
            </a:r>
            <a:r>
              <a:rPr lang="fr-FR" sz="1200" b="1" kern="1200" dirty="0" smtClean="0">
                <a:solidFill>
                  <a:schemeClr val="tx1"/>
                </a:solidFill>
                <a:effectLst/>
                <a:latin typeface="+mn-lt"/>
                <a:ea typeface="+mn-ea"/>
                <a:cs typeface="+mn-cs"/>
              </a:rPr>
              <a:t>fiables</a:t>
            </a:r>
            <a:r>
              <a:rPr lang="fr-FR" sz="1200" kern="1200" dirty="0" smtClean="0">
                <a:solidFill>
                  <a:schemeClr val="tx1"/>
                </a:solidFill>
                <a:effectLst/>
                <a:latin typeface="+mn-lt"/>
                <a:ea typeface="+mn-ea"/>
                <a:cs typeface="+mn-cs"/>
              </a:rPr>
              <a:t>, est primordiale chez les correcteurs enquêtés qui la déplorent «</a:t>
            </a:r>
            <a:r>
              <a:rPr lang="fr-FR" sz="1200" i="1" kern="1200" dirty="0" smtClean="0">
                <a:solidFill>
                  <a:schemeClr val="tx1"/>
                </a:solidFill>
                <a:effectLst/>
                <a:latin typeface="+mn-lt"/>
                <a:ea typeface="+mn-ea"/>
                <a:cs typeface="+mn-cs"/>
              </a:rPr>
              <a:t> imprécise</a:t>
            </a:r>
            <a:r>
              <a:rPr lang="fr-FR" sz="1200" kern="1200" dirty="0" smtClean="0">
                <a:solidFill>
                  <a:schemeClr val="tx1"/>
                </a:solidFill>
                <a:effectLst/>
                <a:latin typeface="+mn-lt"/>
                <a:ea typeface="+mn-ea"/>
                <a:cs typeface="+mn-cs"/>
              </a:rPr>
              <a:t> », « </a:t>
            </a:r>
            <a:r>
              <a:rPr lang="fr-FR" sz="1200" i="1" kern="1200" dirty="0" smtClean="0">
                <a:solidFill>
                  <a:schemeClr val="tx1"/>
                </a:solidFill>
                <a:effectLst/>
                <a:latin typeface="+mn-lt"/>
                <a:ea typeface="+mn-ea"/>
                <a:cs typeface="+mn-cs"/>
              </a:rPr>
              <a:t>moins rigoureuse</a:t>
            </a:r>
            <a:r>
              <a:rPr lang="fr-FR" sz="1200" kern="1200" dirty="0" smtClean="0">
                <a:solidFill>
                  <a:schemeClr val="tx1"/>
                </a:solidFill>
                <a:effectLst/>
                <a:latin typeface="+mn-lt"/>
                <a:ea typeface="+mn-ea"/>
                <a:cs typeface="+mn-cs"/>
              </a:rPr>
              <a:t> », « </a:t>
            </a:r>
            <a:r>
              <a:rPr lang="fr-FR" sz="1200" i="1" kern="1200" dirty="0" smtClean="0">
                <a:solidFill>
                  <a:schemeClr val="tx1"/>
                </a:solidFill>
                <a:effectLst/>
                <a:latin typeface="+mn-lt"/>
                <a:ea typeface="+mn-ea"/>
                <a:cs typeface="+mn-cs"/>
              </a:rPr>
              <a:t>moins carrée</a:t>
            </a:r>
            <a:r>
              <a:rPr lang="fr-FR" sz="1200" kern="1200" dirty="0" smtClean="0">
                <a:solidFill>
                  <a:schemeClr val="tx1"/>
                </a:solidFill>
                <a:effectLst/>
                <a:latin typeface="+mn-lt"/>
                <a:ea typeface="+mn-ea"/>
                <a:cs typeface="+mn-cs"/>
              </a:rPr>
              <a:t> » ce qui pose la question de la </a:t>
            </a:r>
            <a:r>
              <a:rPr lang="fr-FR" sz="1200" b="1" kern="1200" dirty="0" smtClean="0">
                <a:solidFill>
                  <a:schemeClr val="tx1"/>
                </a:solidFill>
                <a:effectLst/>
                <a:latin typeface="+mn-lt"/>
                <a:ea typeface="+mn-ea"/>
                <a:cs typeface="+mn-cs"/>
              </a:rPr>
              <a:t>validité </a:t>
            </a:r>
            <a:r>
              <a:rPr lang="fr-FR" sz="1200" kern="1200" dirty="0" smtClean="0">
                <a:solidFill>
                  <a:schemeClr val="tx1"/>
                </a:solidFill>
                <a:effectLst/>
                <a:latin typeface="+mn-lt"/>
                <a:ea typeface="+mn-ea"/>
                <a:cs typeface="+mn-cs"/>
              </a:rPr>
              <a:t>des corrections. Ils tiennent pour vrai « </a:t>
            </a:r>
            <a:r>
              <a:rPr lang="fr-FR" sz="1200" i="1" kern="1200" dirty="0" smtClean="0">
                <a:solidFill>
                  <a:schemeClr val="tx1"/>
                </a:solidFill>
                <a:effectLst/>
                <a:latin typeface="+mn-lt"/>
                <a:ea typeface="+mn-ea"/>
                <a:cs typeface="+mn-cs"/>
              </a:rPr>
              <a:t>qu’ils n’évaluent pas le niveau réel de l’élève</a:t>
            </a:r>
            <a:r>
              <a:rPr lang="fr-FR" sz="1200" kern="1200" dirty="0" smtClean="0">
                <a:solidFill>
                  <a:schemeClr val="tx1"/>
                </a:solidFill>
                <a:effectLst/>
                <a:latin typeface="+mn-lt"/>
                <a:ea typeface="+mn-ea"/>
                <a:cs typeface="+mn-cs"/>
              </a:rPr>
              <a:t> », ce qui implique directement la </a:t>
            </a:r>
            <a:r>
              <a:rPr lang="fr-FR" sz="1200" b="1" kern="1200" dirty="0" smtClean="0">
                <a:solidFill>
                  <a:schemeClr val="tx1"/>
                </a:solidFill>
                <a:effectLst/>
                <a:latin typeface="+mn-lt"/>
                <a:ea typeface="+mn-ea"/>
                <a:cs typeface="+mn-cs"/>
              </a:rPr>
              <a:t>crédibilité </a:t>
            </a:r>
            <a:r>
              <a:rPr lang="fr-FR" sz="1200" kern="1200" dirty="0" smtClean="0">
                <a:solidFill>
                  <a:schemeClr val="tx1"/>
                </a:solidFill>
                <a:effectLst/>
                <a:latin typeface="+mn-lt"/>
                <a:ea typeface="+mn-ea"/>
                <a:cs typeface="+mn-cs"/>
              </a:rPr>
              <a:t>de leur action de correction. Ce manque de justice et de justesse des appréciations remet en cause leur légitimité à évaluer. </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6</a:t>
            </a:fld>
            <a:endParaRPr lang="fr-FR"/>
          </a:p>
        </p:txBody>
      </p:sp>
    </p:spTree>
    <p:extLst>
      <p:ext uri="{BB962C8B-B14F-4D97-AF65-F5344CB8AC3E}">
        <p14:creationId xmlns:p14="http://schemas.microsoft.com/office/powerpoint/2010/main" val="3071237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La majorité des professeurs se pose la question de la faisabilité des épreuves et de l’équité de la correction » (Merle, 2015). Le « </a:t>
            </a:r>
            <a:r>
              <a:rPr lang="fr-FR" sz="1200" b="1" kern="1200" dirty="0" smtClean="0">
                <a:solidFill>
                  <a:schemeClr val="tx1"/>
                </a:solidFill>
                <a:effectLst/>
                <a:latin typeface="+mn-lt"/>
                <a:ea typeface="+mn-ea"/>
                <a:cs typeface="+mn-cs"/>
              </a:rPr>
              <a:t>c’est pas tenable</a:t>
            </a:r>
            <a:r>
              <a:rPr lang="fr-FR" sz="1200" kern="1200" dirty="0" smtClean="0">
                <a:solidFill>
                  <a:schemeClr val="tx1"/>
                </a:solidFill>
                <a:effectLst/>
                <a:latin typeface="+mn-lt"/>
                <a:ea typeface="+mn-ea"/>
                <a:cs typeface="+mn-cs"/>
              </a:rPr>
              <a:t> », que nous entendons comme « ce n’est pas faisable » ou ce n’est pas « vivable ». Ceci reprend l’ensemble de ce que les enseignants tiennent pour vrai et énoncés comme </a:t>
            </a:r>
            <a:r>
              <a:rPr lang="fr-FR" sz="1200" i="1" kern="1200" dirty="0" smtClean="0">
                <a:solidFill>
                  <a:schemeClr val="tx1"/>
                </a:solidFill>
                <a:effectLst/>
                <a:latin typeface="+mn-lt"/>
                <a:ea typeface="+mn-ea"/>
                <a:cs typeface="+mn-cs"/>
              </a:rPr>
              <a:t>« par compétences, </a:t>
            </a:r>
            <a:r>
              <a:rPr lang="fr-FR" sz="1200" b="1" kern="1200" dirty="0" smtClean="0">
                <a:solidFill>
                  <a:schemeClr val="tx1"/>
                </a:solidFill>
                <a:effectLst/>
                <a:latin typeface="+mn-lt"/>
                <a:ea typeface="+mn-ea"/>
                <a:cs typeface="+mn-cs"/>
              </a:rPr>
              <a:t>c’est plus possible</a:t>
            </a:r>
            <a:r>
              <a:rPr lang="fr-FR" sz="1200" kern="1200" dirty="0" smtClean="0">
                <a:solidFill>
                  <a:schemeClr val="tx1"/>
                </a:solidFill>
                <a:effectLst/>
                <a:latin typeface="+mn-lt"/>
                <a:ea typeface="+mn-ea"/>
                <a:cs typeface="+mn-cs"/>
              </a:rPr>
              <a:t> ! » (Extrait de l’entretien avec Elodie) ou « </a:t>
            </a:r>
            <a:r>
              <a:rPr lang="fr-FR" sz="1200" b="1" kern="1200" dirty="0" smtClean="0">
                <a:solidFill>
                  <a:schemeClr val="tx1"/>
                </a:solidFill>
                <a:effectLst/>
                <a:latin typeface="+mn-lt"/>
                <a:ea typeface="+mn-ea"/>
                <a:cs typeface="+mn-cs"/>
              </a:rPr>
              <a:t>ne pas être toujours juste</a:t>
            </a:r>
            <a:r>
              <a:rPr lang="fr-FR" sz="1200" kern="1200" dirty="0" smtClean="0">
                <a:solidFill>
                  <a:schemeClr val="tx1"/>
                </a:solidFill>
                <a:effectLst/>
                <a:latin typeface="+mn-lt"/>
                <a:ea typeface="+mn-ea"/>
                <a:cs typeface="+mn-cs"/>
              </a:rPr>
              <a:t> », « être</a:t>
            </a:r>
            <a:r>
              <a:rPr lang="fr-FR" sz="1200" b="1" kern="1200" dirty="0" smtClean="0">
                <a:solidFill>
                  <a:schemeClr val="tx1"/>
                </a:solidFill>
                <a:effectLst/>
                <a:latin typeface="+mn-lt"/>
                <a:ea typeface="+mn-ea"/>
                <a:cs typeface="+mn-cs"/>
              </a:rPr>
              <a:t> piégée</a:t>
            </a:r>
            <a:r>
              <a:rPr lang="fr-FR" sz="1200" kern="1200" dirty="0" smtClean="0">
                <a:solidFill>
                  <a:schemeClr val="tx1"/>
                </a:solidFill>
                <a:effectLst/>
                <a:latin typeface="+mn-lt"/>
                <a:ea typeface="+mn-ea"/>
                <a:cs typeface="+mn-cs"/>
              </a:rPr>
              <a:t> »</a:t>
            </a:r>
            <a:r>
              <a:rPr lang="fr-FR" sz="1200" i="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(Extrait de l’entretien avec Nicole enseignant-correcteur des épreuves de BPPH). Les correcteurs sont préoccupés par la possibilité même de réaliser correctement l’évaluation, compte-tenu des contraintes de la situation particulière, ici, de l’évaluation des compétences à double échelle de mesure. </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7</a:t>
            </a:fld>
            <a:endParaRPr lang="fr-FR"/>
          </a:p>
        </p:txBody>
      </p:sp>
    </p:spTree>
    <p:extLst>
      <p:ext uri="{BB962C8B-B14F-4D97-AF65-F5344CB8AC3E}">
        <p14:creationId xmlns:p14="http://schemas.microsoft.com/office/powerpoint/2010/main" val="4040775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La préparation au grand oral débute par un questionnement </a:t>
            </a:r>
            <a:r>
              <a:rPr lang="fr-FR" sz="1200" kern="1200" dirty="0" err="1" smtClean="0">
                <a:solidFill>
                  <a:schemeClr val="tx1"/>
                </a:solidFill>
                <a:effectLst/>
                <a:latin typeface="+mn-lt"/>
                <a:ea typeface="+mn-ea"/>
                <a:cs typeface="+mn-cs"/>
              </a:rPr>
              <a:t>problématologique</a:t>
            </a:r>
            <a:r>
              <a:rPr lang="fr-FR" sz="1200" kern="1200" dirty="0" smtClean="0">
                <a:solidFill>
                  <a:schemeClr val="tx1"/>
                </a:solidFill>
                <a:effectLst/>
                <a:latin typeface="+mn-lt"/>
                <a:ea typeface="+mn-ea"/>
                <a:cs typeface="+mn-cs"/>
              </a:rPr>
              <a:t> (Caparros-Mencacci, 2003) du réel à partir d’une thématique en lien avec l’actualité (par exemple la pandémie de COVID-19). Ils construiront ensuite une problématique (par exemple : comment mieux protéger de cette maladie ?). De cette problématique, doit déboucher, </a:t>
            </a:r>
            <a:r>
              <a:rPr lang="fr-FR" sz="1200" i="1" kern="1200" dirty="0" smtClean="0">
                <a:solidFill>
                  <a:schemeClr val="tx1"/>
                </a:solidFill>
                <a:effectLst/>
                <a:latin typeface="+mn-lt"/>
                <a:ea typeface="+mn-ea"/>
                <a:cs typeface="+mn-cs"/>
              </a:rPr>
              <a:t>in fine</a:t>
            </a:r>
            <a:r>
              <a:rPr lang="fr-FR" sz="1200" kern="1200" dirty="0" smtClean="0">
                <a:solidFill>
                  <a:schemeClr val="tx1"/>
                </a:solidFill>
                <a:effectLst/>
                <a:latin typeface="+mn-lt"/>
                <a:ea typeface="+mn-ea"/>
                <a:cs typeface="+mn-cs"/>
              </a:rPr>
              <a:t> deux questionnements que ces derniers présenteront au GO (par exemple :  quels sont les enjeux des gestes barrière dans la protection de la santé ? ou encore quels sont les enjeux de la vaccination dans la protection de santé ?). Tout au long de leur parcours, les élèves s’appuient sur les ressources disciplinaires, sur des rencontres avec des professionnels de la santé et/ou du social pour construire les ressources nécessaires à l’argumentaire relatif aux questions posées. Il existe donc un lien avec les structures et acteurs de terrain et donc d’une forme d’apprentissage hybride à la fois scolaire et non scolaire leur permettant de construire des questions répondant à la thématique et à la problématique choisies. Les apprentissages se réalisent par groupe d’élèves et sont encadrés par les enseignants des disciplines concernées en s’appuyant sur les activités technologiques durant l’année scolaire qui permettent « des temps d’expression de ces questionnements en lien avec les sujets d’étude ». Ces questionnements participent à « la construction d’une opinion raisonnée [qui permet] une visée pertinente pour les éducations à» (Lange et al. ,2007, p.10,).</a:t>
            </a:r>
          </a:p>
          <a:p>
            <a:r>
              <a:rPr lang="fr-FR" sz="1200" kern="1200" dirty="0" smtClean="0">
                <a:solidFill>
                  <a:schemeClr val="tx1"/>
                </a:solidFill>
                <a:effectLst/>
                <a:latin typeface="+mn-lt"/>
                <a:ea typeface="+mn-ea"/>
                <a:cs typeface="+mn-cs"/>
              </a:rPr>
              <a:t>La préparation au GO serait donc un moment propice à l’éducation à la santé. Mais pour autant, l’épreuve du GO permet-elle réellement, telle qu’instituée une évaluation de l’ES ?</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8</a:t>
            </a:fld>
            <a:endParaRPr lang="fr-FR"/>
          </a:p>
        </p:txBody>
      </p:sp>
    </p:spTree>
    <p:extLst>
      <p:ext uri="{BB962C8B-B14F-4D97-AF65-F5344CB8AC3E}">
        <p14:creationId xmlns:p14="http://schemas.microsoft.com/office/powerpoint/2010/main" val="1466690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Le GO est une épreuve de coefficient 14, c’est-à-dire une épreuve à fort coefficient pesant dans la réussite de l’élève au baccalauréat. Le but visé de la préparation au GO est « un travail sur les compétences orales et sur l’ouverture des élèves au monde ». Le grand oral est évalué par deux enseignants : un enseignant de spécialité et un enseignant « candide » venant d’une autre discipline.</a:t>
            </a:r>
          </a:p>
          <a:p>
            <a:r>
              <a:rPr lang="fr-FR" sz="1200" kern="1200" dirty="0" smtClean="0">
                <a:solidFill>
                  <a:schemeClr val="tx1"/>
                </a:solidFill>
                <a:effectLst/>
                <a:latin typeface="+mn-lt"/>
                <a:ea typeface="+mn-ea"/>
                <a:cs typeface="+mn-cs"/>
              </a:rPr>
              <a:t>Le GO est une épreuve de 20 minutes. Le jury choisie une des deux questions présentées par le candidat. Après un temps de préparation en loge de 20 minutes ce dernier dispose : </a:t>
            </a:r>
          </a:p>
          <a:p>
            <a:r>
              <a:rPr lang="fr-FR" sz="1200" kern="1200" dirty="0" smtClean="0">
                <a:solidFill>
                  <a:schemeClr val="tx1"/>
                </a:solidFill>
                <a:effectLst/>
                <a:latin typeface="+mn-lt"/>
                <a:ea typeface="+mn-ea"/>
                <a:cs typeface="+mn-cs"/>
              </a:rPr>
              <a:t>- de cinq minutes de présentation orale, debout devant les jurys,</a:t>
            </a:r>
          </a:p>
          <a:p>
            <a:r>
              <a:rPr lang="fr-FR" sz="1200" kern="1200" dirty="0" smtClean="0">
                <a:solidFill>
                  <a:schemeClr val="tx1"/>
                </a:solidFill>
                <a:effectLst/>
                <a:latin typeface="+mn-lt"/>
                <a:ea typeface="+mn-ea"/>
                <a:cs typeface="+mn-cs"/>
              </a:rPr>
              <a:t>- de dix minutes de temps d’échange avec le jury. Les temps d’échange entre le jury et le candidat doivent permettre « d’évaluer les capacités argumentatives du candidat, il s’agit donc d’un entretien avec le candidat et non d’une interrogation de connaissances ».</a:t>
            </a:r>
          </a:p>
          <a:p>
            <a:r>
              <a:rPr lang="fr-FR" sz="1200" kern="1200" dirty="0" smtClean="0">
                <a:solidFill>
                  <a:schemeClr val="tx1"/>
                </a:solidFill>
                <a:effectLst/>
                <a:latin typeface="+mn-lt"/>
                <a:ea typeface="+mn-ea"/>
                <a:cs typeface="+mn-cs"/>
              </a:rPr>
              <a:t>- de cinq minutes d’échange avec le jury sur son projet d’orientation. </a:t>
            </a:r>
          </a:p>
          <a:p>
            <a:r>
              <a:rPr lang="fr-FR" sz="1200" kern="1200" dirty="0" smtClean="0">
                <a:solidFill>
                  <a:schemeClr val="tx1"/>
                </a:solidFill>
                <a:effectLst/>
                <a:latin typeface="+mn-lt"/>
                <a:ea typeface="+mn-ea"/>
                <a:cs typeface="+mn-cs"/>
              </a:rPr>
              <a:t>Le jury est composé de deux enseignants : un enseignant d’une discipline de sa spécialité et un enseignant « candide » d’une autre discipline.</a:t>
            </a:r>
          </a:p>
          <a:p>
            <a:endParaRPr lang="fr-FR" dirty="0"/>
          </a:p>
        </p:txBody>
      </p:sp>
      <p:sp>
        <p:nvSpPr>
          <p:cNvPr id="4" name="Espace réservé de l'en-tête 3"/>
          <p:cNvSpPr>
            <a:spLocks noGrp="1"/>
          </p:cNvSpPr>
          <p:nvPr>
            <p:ph type="hdr" sz="quarter" idx="10"/>
          </p:nvPr>
        </p:nvSpPr>
        <p:spPr/>
        <p:txBody>
          <a:bodyPr/>
          <a:lstStyle/>
          <a:p>
            <a:r>
              <a:rPr lang="fr-FR" smtClean="0"/>
              <a:t>Journées d’étude des évaluations des éducations à</a:t>
            </a:r>
            <a:endParaRPr lang="fr-FR"/>
          </a:p>
        </p:txBody>
      </p:sp>
      <p:sp>
        <p:nvSpPr>
          <p:cNvPr id="5" name="Espace réservé du numéro de diapositive 4"/>
          <p:cNvSpPr>
            <a:spLocks noGrp="1"/>
          </p:cNvSpPr>
          <p:nvPr>
            <p:ph type="sldNum" sz="quarter" idx="11"/>
          </p:nvPr>
        </p:nvSpPr>
        <p:spPr/>
        <p:txBody>
          <a:bodyPr/>
          <a:lstStyle/>
          <a:p>
            <a:fld id="{8CB34649-198C-42B4-9294-7E0F888B4748}" type="slidenum">
              <a:rPr lang="fr-FR" smtClean="0"/>
              <a:t>9</a:t>
            </a:fld>
            <a:endParaRPr lang="fr-FR"/>
          </a:p>
        </p:txBody>
      </p:sp>
    </p:spTree>
    <p:extLst>
      <p:ext uri="{BB962C8B-B14F-4D97-AF65-F5344CB8AC3E}">
        <p14:creationId xmlns:p14="http://schemas.microsoft.com/office/powerpoint/2010/main" val="3255820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2099E0E5-66E4-4A6C-AC21-F4F0E57F440E}" type="datetimeFigureOut">
              <a:rPr lang="fr-FR" smtClean="0"/>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220200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99E0E5-66E4-4A6C-AC21-F4F0E57F440E}" type="datetimeFigureOut">
              <a:rPr lang="fr-FR" smtClean="0"/>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352948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99E0E5-66E4-4A6C-AC21-F4F0E57F440E}" type="datetimeFigureOut">
              <a:rPr lang="fr-FR" smtClean="0"/>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280203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099E0E5-66E4-4A6C-AC21-F4F0E57F440E}" type="datetimeFigureOut">
              <a:rPr lang="fr-FR" smtClean="0"/>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943229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2099E0E5-66E4-4A6C-AC21-F4F0E57F440E}" type="datetimeFigureOut">
              <a:rPr lang="fr-FR" smtClean="0"/>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34013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099E0E5-66E4-4A6C-AC21-F4F0E57F440E}" type="datetimeFigureOut">
              <a:rPr lang="fr-FR" smtClean="0"/>
              <a:t>09/12/2021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2754175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099E0E5-66E4-4A6C-AC21-F4F0E57F440E}" type="datetimeFigureOut">
              <a:rPr lang="fr-FR" smtClean="0"/>
              <a:t>09/12/2021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131627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099E0E5-66E4-4A6C-AC21-F4F0E57F440E}" type="datetimeFigureOut">
              <a:rPr lang="fr-FR" smtClean="0"/>
              <a:t>09/12/2021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321328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099E0E5-66E4-4A6C-AC21-F4F0E57F440E}" type="datetimeFigureOut">
              <a:rPr lang="fr-FR" smtClean="0"/>
              <a:t>09/12/2021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51107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099E0E5-66E4-4A6C-AC21-F4F0E57F440E}" type="datetimeFigureOut">
              <a:rPr lang="fr-FR" smtClean="0"/>
              <a:t>09/12/2021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419801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099E0E5-66E4-4A6C-AC21-F4F0E57F440E}" type="datetimeFigureOut">
              <a:rPr lang="fr-FR" smtClean="0"/>
              <a:t>09/12/2021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E5BECD-3454-45AD-97BA-ACC33E61C4DF}" type="slidenum">
              <a:rPr lang="fr-FR" smtClean="0"/>
              <a:t>‹N°›</a:t>
            </a:fld>
            <a:endParaRPr lang="fr-FR"/>
          </a:p>
        </p:txBody>
      </p:sp>
    </p:spTree>
    <p:extLst>
      <p:ext uri="{BB962C8B-B14F-4D97-AF65-F5344CB8AC3E}">
        <p14:creationId xmlns:p14="http://schemas.microsoft.com/office/powerpoint/2010/main" val="3486479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9E0E5-66E4-4A6C-AC21-F4F0E57F440E}" type="datetimeFigureOut">
              <a:rPr lang="fr-FR" smtClean="0"/>
              <a:t>09/12/2021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5BECD-3454-45AD-97BA-ACC33E61C4DF}" type="slidenum">
              <a:rPr lang="fr-FR" smtClean="0"/>
              <a:t>‹N°›</a:t>
            </a:fld>
            <a:endParaRPr lang="fr-FR"/>
          </a:p>
        </p:txBody>
      </p:sp>
    </p:spTree>
    <p:extLst>
      <p:ext uri="{BB962C8B-B14F-4D97-AF65-F5344CB8AC3E}">
        <p14:creationId xmlns:p14="http://schemas.microsoft.com/office/powerpoint/2010/main" val="816197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omments" Target="../comments/commen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4160" y="2257122"/>
            <a:ext cx="11281142" cy="4005455"/>
          </a:xfrm>
        </p:spPr>
        <p:txBody>
          <a:bodyPr>
            <a:normAutofit fontScale="92500" lnSpcReduction="20000"/>
          </a:bodyPr>
          <a:lstStyle/>
          <a:p>
            <a:pPr marL="0" indent="0" algn="ctr">
              <a:buNone/>
            </a:pPr>
            <a:r>
              <a:rPr lang="fr-FR" dirty="0">
                <a:latin typeface="Times New Roman" panose="02020603050405020304" pitchFamily="18" charset="0"/>
                <a:cs typeface="Times New Roman" panose="02020603050405020304" pitchFamily="18" charset="0"/>
              </a:rPr>
              <a:t>JOURNÉES D’ÉTUDE </a:t>
            </a:r>
            <a:r>
              <a:rPr lang="fr-FR" dirty="0" smtClean="0">
                <a:latin typeface="Times New Roman" panose="02020603050405020304" pitchFamily="18" charset="0"/>
                <a:cs typeface="Times New Roman" panose="02020603050405020304" pitchFamily="18" charset="0"/>
              </a:rPr>
              <a:t>ÉVALUATION </a:t>
            </a:r>
          </a:p>
          <a:p>
            <a:pPr marL="0" indent="0" algn="ctr">
              <a:buNone/>
            </a:pPr>
            <a:r>
              <a:rPr lang="fr-FR" dirty="0" smtClean="0">
                <a:latin typeface="Times New Roman" panose="02020603050405020304" pitchFamily="18" charset="0"/>
                <a:cs typeface="Times New Roman" panose="02020603050405020304" pitchFamily="18" charset="0"/>
              </a:rPr>
              <a:t>L’évaluation </a:t>
            </a:r>
            <a:r>
              <a:rPr lang="fr-FR" dirty="0">
                <a:latin typeface="Times New Roman" panose="02020603050405020304" pitchFamily="18" charset="0"/>
                <a:cs typeface="Times New Roman" panose="02020603050405020304" pitchFamily="18" charset="0"/>
              </a:rPr>
              <a:t>dans la formation et dans les éducations à </a:t>
            </a:r>
            <a:r>
              <a:rPr lang="fr-FR" dirty="0" smtClean="0">
                <a:latin typeface="Times New Roman" panose="02020603050405020304" pitchFamily="18" charset="0"/>
                <a:cs typeface="Times New Roman" panose="02020603050405020304" pitchFamily="18" charset="0"/>
              </a:rPr>
              <a:t>: de </a:t>
            </a:r>
            <a:r>
              <a:rPr lang="fr-FR" dirty="0">
                <a:latin typeface="Times New Roman" panose="02020603050405020304" pitchFamily="18" charset="0"/>
                <a:cs typeface="Times New Roman" panose="02020603050405020304" pitchFamily="18" charset="0"/>
              </a:rPr>
              <a:t>la mesure à la problématisation du </a:t>
            </a:r>
            <a:r>
              <a:rPr lang="fr-FR" dirty="0" smtClean="0">
                <a:latin typeface="Times New Roman" panose="02020603050405020304" pitchFamily="18" charset="0"/>
                <a:cs typeface="Times New Roman" panose="02020603050405020304" pitchFamily="18" charset="0"/>
              </a:rPr>
              <a:t>sens</a:t>
            </a:r>
          </a:p>
          <a:p>
            <a:pPr marL="0" indent="0">
              <a:buNone/>
            </a:pPr>
            <a:endParaRPr lang="fr-FR" dirty="0">
              <a:latin typeface="Times New Roman" panose="02020603050405020304" pitchFamily="18" charset="0"/>
              <a:cs typeface="Times New Roman" panose="02020603050405020304" pitchFamily="18" charset="0"/>
            </a:endParaRPr>
          </a:p>
          <a:p>
            <a:pPr marL="0" indent="0" algn="ctr">
              <a:buNone/>
            </a:pPr>
            <a:r>
              <a:rPr lang="fr-FR" sz="3200" b="1" dirty="0" smtClean="0">
                <a:latin typeface="Times New Roman" panose="02020603050405020304" pitchFamily="18" charset="0"/>
                <a:cs typeface="Times New Roman" panose="02020603050405020304" pitchFamily="18" charset="0"/>
              </a:rPr>
              <a:t>Les </a:t>
            </a:r>
            <a:r>
              <a:rPr lang="fr-FR" sz="3200" b="1" dirty="0">
                <a:latin typeface="Times New Roman" panose="02020603050405020304" pitchFamily="18" charset="0"/>
                <a:cs typeface="Times New Roman" panose="02020603050405020304" pitchFamily="18" charset="0"/>
              </a:rPr>
              <a:t>difficultés des enseignants à évaluer les éducations à la santé : </a:t>
            </a:r>
            <a:r>
              <a:rPr lang="fr-FR" sz="3200" b="1" dirty="0" smtClean="0">
                <a:latin typeface="Times New Roman" panose="02020603050405020304" pitchFamily="18" charset="0"/>
                <a:cs typeface="Times New Roman" panose="02020603050405020304" pitchFamily="18" charset="0"/>
              </a:rPr>
              <a:t>le grand oral comme opportunité pour évaluer les éducations à la santé dans la série des </a:t>
            </a:r>
            <a:r>
              <a:rPr lang="fr-FR" sz="3200" b="1" dirty="0">
                <a:latin typeface="Times New Roman" panose="02020603050405020304" pitchFamily="18" charset="0"/>
                <a:cs typeface="Times New Roman" panose="02020603050405020304" pitchFamily="18" charset="0"/>
              </a:rPr>
              <a:t>Sciences Technologiques de la Santé et du Social (ST2S) </a:t>
            </a:r>
            <a:r>
              <a:rPr lang="fr-FR" sz="3200" b="1" dirty="0" smtClean="0">
                <a:latin typeface="Times New Roman" panose="02020603050405020304" pitchFamily="18" charset="0"/>
                <a:cs typeface="Times New Roman" panose="02020603050405020304" pitchFamily="18" charset="0"/>
              </a:rPr>
              <a:t>?</a:t>
            </a:r>
          </a:p>
          <a:p>
            <a:pPr marL="0" indent="0" algn="ctr">
              <a:buNone/>
            </a:pPr>
            <a:r>
              <a:rPr lang="fr-FR" sz="3200" dirty="0" smtClean="0"/>
              <a:t>					    </a:t>
            </a:r>
            <a:r>
              <a:rPr lang="fr-FR" sz="1600" dirty="0" smtClean="0">
                <a:latin typeface="Times New Roman" panose="02020603050405020304" pitchFamily="18" charset="0"/>
                <a:cs typeface="Times New Roman" panose="02020603050405020304" pitchFamily="18" charset="0"/>
              </a:rPr>
              <a:t>Karine Dodet et Nicole Caparros-Mencacci</a:t>
            </a:r>
          </a:p>
          <a:p>
            <a:pPr marL="0" indent="0" algn="ctr">
              <a:buNone/>
            </a:pPr>
            <a:r>
              <a:rPr lang="fr-FR" sz="1600" dirty="0" smtClean="0">
                <a:latin typeface="Times New Roman" panose="02020603050405020304" pitchFamily="18" charset="0"/>
                <a:cs typeface="Times New Roman" panose="02020603050405020304" pitchFamily="18" charset="0"/>
              </a:rPr>
              <a:t>			 Le 09/ 12/ 2021</a:t>
            </a:r>
            <a:endParaRPr lang="fr-FR" sz="1600" dirty="0">
              <a:latin typeface="Times New Roman" panose="02020603050405020304" pitchFamily="18" charset="0"/>
              <a:cs typeface="Times New Roman" panose="02020603050405020304" pitchFamily="18" charset="0"/>
            </a:endParaRPr>
          </a:p>
        </p:txBody>
      </p:sp>
      <p:pic>
        <p:nvPicPr>
          <p:cNvPr id="4" name="Image 3"/>
          <p:cNvPicPr>
            <a:picLocks noChangeAspect="1"/>
          </p:cNvPicPr>
          <p:nvPr/>
        </p:nvPicPr>
        <p:blipFill>
          <a:blip r:embed="rId3"/>
          <a:stretch>
            <a:fillRect/>
          </a:stretch>
        </p:blipFill>
        <p:spPr>
          <a:xfrm>
            <a:off x="209661" y="180754"/>
            <a:ext cx="928024" cy="1252166"/>
          </a:xfrm>
          <a:prstGeom prst="rect">
            <a:avLst/>
          </a:prstGeom>
        </p:spPr>
      </p:pic>
      <p:pic>
        <p:nvPicPr>
          <p:cNvPr id="5" name="Image 4"/>
          <p:cNvPicPr>
            <a:picLocks noChangeAspect="1"/>
          </p:cNvPicPr>
          <p:nvPr/>
        </p:nvPicPr>
        <p:blipFill>
          <a:blip r:embed="rId4"/>
          <a:stretch>
            <a:fillRect/>
          </a:stretch>
        </p:blipFill>
        <p:spPr>
          <a:xfrm>
            <a:off x="9835116" y="180754"/>
            <a:ext cx="2252662" cy="2076367"/>
          </a:xfrm>
          <a:prstGeom prst="rect">
            <a:avLst/>
          </a:prstGeom>
        </p:spPr>
      </p:pic>
      <p:pic>
        <p:nvPicPr>
          <p:cNvPr id="6" name="Image 5"/>
          <p:cNvPicPr>
            <a:picLocks noChangeAspect="1"/>
          </p:cNvPicPr>
          <p:nvPr/>
        </p:nvPicPr>
        <p:blipFill>
          <a:blip r:embed="rId5"/>
          <a:stretch>
            <a:fillRect/>
          </a:stretch>
        </p:blipFill>
        <p:spPr>
          <a:xfrm>
            <a:off x="2764797" y="275921"/>
            <a:ext cx="5705475" cy="1981200"/>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a:t>
            </a:fld>
            <a:endParaRPr lang="fr-FR"/>
          </a:p>
        </p:txBody>
      </p:sp>
    </p:spTree>
    <p:extLst>
      <p:ext uri="{BB962C8B-B14F-4D97-AF65-F5344CB8AC3E}">
        <p14:creationId xmlns:p14="http://schemas.microsoft.com/office/powerpoint/2010/main" val="3517740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581146" y="-21850"/>
            <a:ext cx="1565839" cy="1443295"/>
          </a:xfrm>
          <a:prstGeom prst="rect">
            <a:avLst/>
          </a:prstGeom>
        </p:spPr>
      </p:pic>
      <p:pic>
        <p:nvPicPr>
          <p:cNvPr id="6" name="Image 5"/>
          <p:cNvPicPr>
            <a:picLocks noChangeAspect="1"/>
          </p:cNvPicPr>
          <p:nvPr/>
        </p:nvPicPr>
        <p:blipFill>
          <a:blip r:embed="rId5"/>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10</a:t>
            </a:fld>
            <a:endParaRPr lang="fr-FR"/>
          </a:p>
        </p:txBody>
      </p:sp>
      <p:sp>
        <p:nvSpPr>
          <p:cNvPr id="8" name="Espace réservé du contenu 2"/>
          <p:cNvSpPr txBox="1">
            <a:spLocks/>
          </p:cNvSpPr>
          <p:nvPr/>
        </p:nvSpPr>
        <p:spPr>
          <a:xfrm>
            <a:off x="231811" y="2320504"/>
            <a:ext cx="11697866" cy="26163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dirty="0" smtClean="0">
                <a:latin typeface="Times New Roman" panose="02020603050405020304" pitchFamily="18" charset="0"/>
                <a:cs typeface="Times New Roman" panose="02020603050405020304" pitchFamily="18" charset="0"/>
              </a:rPr>
              <a:t> </a:t>
            </a:r>
          </a:p>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pic>
        <p:nvPicPr>
          <p:cNvPr id="25" name="Image 24"/>
          <p:cNvPicPr/>
          <p:nvPr/>
        </p:nvPicPr>
        <p:blipFill>
          <a:blip r:embed="rId6">
            <a:extLst>
              <a:ext uri="{28A0092B-C50C-407E-A947-70E740481C1C}">
                <a14:useLocalDpi xmlns:a14="http://schemas.microsoft.com/office/drawing/2010/main" val="0"/>
              </a:ext>
            </a:extLst>
          </a:blip>
          <a:srcRect/>
          <a:stretch>
            <a:fillRect/>
          </a:stretch>
        </p:blipFill>
        <p:spPr bwMode="auto">
          <a:xfrm>
            <a:off x="503098" y="1221804"/>
            <a:ext cx="3665673" cy="4737885"/>
          </a:xfrm>
          <a:prstGeom prst="rect">
            <a:avLst/>
          </a:prstGeom>
          <a:noFill/>
          <a:ln>
            <a:solidFill>
              <a:schemeClr val="tx1"/>
            </a:solidFill>
          </a:ln>
        </p:spPr>
      </p:pic>
      <p:sp>
        <p:nvSpPr>
          <p:cNvPr id="17" name="ZoneTexte 16"/>
          <p:cNvSpPr txBox="1"/>
          <p:nvPr/>
        </p:nvSpPr>
        <p:spPr>
          <a:xfrm>
            <a:off x="5021338" y="2357559"/>
            <a:ext cx="3563796" cy="461665"/>
          </a:xfrm>
          <a:prstGeom prst="rect">
            <a:avLst/>
          </a:prstGeom>
          <a:noFill/>
        </p:spPr>
        <p:txBody>
          <a:bodyPr wrap="none" rtlCol="0">
            <a:spAutoFit/>
          </a:bodyPr>
          <a:lstStyle/>
          <a:p>
            <a:r>
              <a:rPr lang="fr-FR" sz="2400" dirty="0" smtClean="0">
                <a:latin typeface="Times New Roman" panose="02020603050405020304" pitchFamily="18" charset="0"/>
                <a:cs typeface="Times New Roman" panose="02020603050405020304" pitchFamily="18" charset="0"/>
              </a:rPr>
              <a:t>- Qualité orale de l’épreuve</a:t>
            </a:r>
          </a:p>
        </p:txBody>
      </p:sp>
      <p:sp>
        <p:nvSpPr>
          <p:cNvPr id="24" name="Ellipse 23"/>
          <p:cNvSpPr/>
          <p:nvPr/>
        </p:nvSpPr>
        <p:spPr>
          <a:xfrm>
            <a:off x="853858" y="1180869"/>
            <a:ext cx="563840" cy="5583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4998682" y="2893755"/>
            <a:ext cx="5198859" cy="461665"/>
          </a:xfrm>
          <a:prstGeom prst="rect">
            <a:avLst/>
          </a:prstGeom>
          <a:noFill/>
        </p:spPr>
        <p:txBody>
          <a:bodyPr wrap="none" rtlCol="0">
            <a:spAutoFit/>
          </a:bodyPr>
          <a:lstStyle/>
          <a:p>
            <a:r>
              <a:rPr lang="fr-FR"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Qualité de la prise de parole en continu</a:t>
            </a:r>
          </a:p>
        </p:txBody>
      </p:sp>
      <p:sp>
        <p:nvSpPr>
          <p:cNvPr id="31" name="ZoneTexte 30"/>
          <p:cNvSpPr txBox="1"/>
          <p:nvPr/>
        </p:nvSpPr>
        <p:spPr>
          <a:xfrm>
            <a:off x="5021338" y="3416324"/>
            <a:ext cx="3651962" cy="461665"/>
          </a:xfrm>
          <a:prstGeom prst="rect">
            <a:avLst/>
          </a:prstGeom>
          <a:noFill/>
        </p:spPr>
        <p:txBody>
          <a:bodyPr wrap="none" rtlCol="0">
            <a:spAutoFit/>
          </a:bodyPr>
          <a:lstStyle/>
          <a:p>
            <a:r>
              <a:rPr lang="fr-FR" sz="2400" dirty="0" smtClean="0">
                <a:latin typeface="Times New Roman" panose="02020603050405020304" pitchFamily="18" charset="0"/>
                <a:cs typeface="Times New Roman" panose="02020603050405020304" pitchFamily="18" charset="0"/>
              </a:rPr>
              <a:t>- Qualité des connaissances</a:t>
            </a:r>
          </a:p>
        </p:txBody>
      </p:sp>
      <p:sp>
        <p:nvSpPr>
          <p:cNvPr id="32" name="ZoneTexte 31"/>
          <p:cNvSpPr txBox="1"/>
          <p:nvPr/>
        </p:nvSpPr>
        <p:spPr>
          <a:xfrm>
            <a:off x="5021338" y="3976225"/>
            <a:ext cx="3212739" cy="461665"/>
          </a:xfrm>
          <a:prstGeom prst="rect">
            <a:avLst/>
          </a:prstGeom>
          <a:noFill/>
        </p:spPr>
        <p:txBody>
          <a:bodyPr wrap="none" rtlCol="0">
            <a:spAutoFit/>
          </a:bodyPr>
          <a:lstStyle/>
          <a:p>
            <a:r>
              <a:rPr lang="fr-FR" sz="2400" dirty="0" smtClean="0">
                <a:latin typeface="Times New Roman" panose="02020603050405020304" pitchFamily="18" charset="0"/>
                <a:cs typeface="Times New Roman" panose="02020603050405020304" pitchFamily="18" charset="0"/>
              </a:rPr>
              <a:t>- Qualité de l’interaction</a:t>
            </a:r>
          </a:p>
        </p:txBody>
      </p:sp>
      <p:sp>
        <p:nvSpPr>
          <p:cNvPr id="33" name="ZoneTexte 32"/>
          <p:cNvSpPr txBox="1"/>
          <p:nvPr/>
        </p:nvSpPr>
        <p:spPr>
          <a:xfrm>
            <a:off x="4948734" y="4488716"/>
            <a:ext cx="5486630" cy="461665"/>
          </a:xfrm>
          <a:prstGeom prst="rect">
            <a:avLst/>
          </a:prstGeom>
          <a:noFill/>
        </p:spPr>
        <p:txBody>
          <a:bodyPr wrap="none" rtlCol="0">
            <a:spAutoFit/>
          </a:bodyPr>
          <a:lstStyle/>
          <a:p>
            <a:r>
              <a:rPr lang="fr-FR" sz="2400" dirty="0" smtClean="0">
                <a:latin typeface="Times New Roman" panose="02020603050405020304" pitchFamily="18" charset="0"/>
                <a:cs typeface="Times New Roman" panose="02020603050405020304" pitchFamily="18" charset="0"/>
              </a:rPr>
              <a:t>- Qualité et construction de l’argumentati</a:t>
            </a:r>
            <a:r>
              <a:rPr lang="fr-FR" dirty="0" smtClean="0">
                <a:latin typeface="Times New Roman" panose="02020603050405020304" pitchFamily="18" charset="0"/>
                <a:cs typeface="Times New Roman" panose="02020603050405020304" pitchFamily="18" charset="0"/>
              </a:rPr>
              <a:t>on</a:t>
            </a:r>
          </a:p>
        </p:txBody>
      </p:sp>
      <p:sp>
        <p:nvSpPr>
          <p:cNvPr id="34" name="Ellipse 33"/>
          <p:cNvSpPr/>
          <p:nvPr/>
        </p:nvSpPr>
        <p:spPr>
          <a:xfrm>
            <a:off x="1559556" y="1149321"/>
            <a:ext cx="606056" cy="56976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Ellipse 34"/>
          <p:cNvSpPr/>
          <p:nvPr/>
        </p:nvSpPr>
        <p:spPr>
          <a:xfrm>
            <a:off x="2195524" y="1146531"/>
            <a:ext cx="606056" cy="56976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p:cNvSpPr/>
          <p:nvPr/>
        </p:nvSpPr>
        <p:spPr>
          <a:xfrm>
            <a:off x="2823580" y="1131956"/>
            <a:ext cx="606056" cy="56976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p:nvSpPr>
        <p:spPr>
          <a:xfrm>
            <a:off x="3465477" y="1166736"/>
            <a:ext cx="606056" cy="56976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503099" y="6157028"/>
            <a:ext cx="3473580" cy="369332"/>
          </a:xfrm>
          <a:prstGeom prst="rect">
            <a:avLst/>
          </a:prstGeom>
          <a:noFill/>
        </p:spPr>
        <p:txBody>
          <a:bodyPr wrap="none" rtlCol="0">
            <a:spAutoFit/>
          </a:bodyPr>
          <a:lstStyle/>
          <a:p>
            <a:r>
              <a:rPr lang="fr-FR" dirty="0" smtClean="0"/>
              <a:t>Grille indicative d’évaluation au GO</a:t>
            </a:r>
            <a:endParaRPr lang="fr-FR" dirty="0"/>
          </a:p>
        </p:txBody>
      </p:sp>
      <p:sp>
        <p:nvSpPr>
          <p:cNvPr id="27" name="Rectangle 26"/>
          <p:cNvSpPr/>
          <p:nvPr/>
        </p:nvSpPr>
        <p:spPr>
          <a:xfrm>
            <a:off x="5073733" y="1655646"/>
            <a:ext cx="5361631" cy="430887"/>
          </a:xfrm>
          <a:prstGeom prst="rect">
            <a:avLst/>
          </a:prstGeom>
        </p:spPr>
        <p:txBody>
          <a:bodyPr wrap="square">
            <a:spAutoFit/>
          </a:bodyPr>
          <a:lstStyle/>
          <a:p>
            <a:r>
              <a:rPr lang="fr-FR" sz="2200" b="1" dirty="0" smtClean="0">
                <a:latin typeface="Times New Roman" panose="02020603050405020304" pitchFamily="18" charset="0"/>
                <a:cs typeface="Times New Roman" panose="02020603050405020304" pitchFamily="18" charset="0"/>
              </a:rPr>
              <a:t>3.2.2. L’ÉVALUATION DU GO</a:t>
            </a:r>
            <a:r>
              <a:rPr lang="fr-FR" dirty="0"/>
              <a:t> </a:t>
            </a:r>
          </a:p>
        </p:txBody>
      </p:sp>
    </p:spTree>
    <p:extLst>
      <p:ext uri="{BB962C8B-B14F-4D97-AF65-F5344CB8AC3E}">
        <p14:creationId xmlns:p14="http://schemas.microsoft.com/office/powerpoint/2010/main" val="415454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4" grpId="0" animBg="1"/>
      <p:bldP spid="28" grpId="0"/>
      <p:bldP spid="31" grpId="0"/>
      <p:bldP spid="32" grpId="0"/>
      <p:bldP spid="33" grpId="0"/>
      <p:bldP spid="34" grpId="0" animBg="1"/>
      <p:bldP spid="35" grpId="0" animBg="1"/>
      <p:bldP spid="36" grpId="0" animBg="1"/>
      <p:bldP spid="37" grpId="0" animBg="1"/>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581146" y="-21850"/>
            <a:ext cx="1565839" cy="1443295"/>
          </a:xfrm>
          <a:prstGeom prst="rect">
            <a:avLst/>
          </a:prstGeom>
        </p:spPr>
      </p:pic>
      <p:pic>
        <p:nvPicPr>
          <p:cNvPr id="6" name="Image 5"/>
          <p:cNvPicPr>
            <a:picLocks noChangeAspect="1"/>
          </p:cNvPicPr>
          <p:nvPr/>
        </p:nvPicPr>
        <p:blipFill>
          <a:blip r:embed="rId5"/>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11</a:t>
            </a:fld>
            <a:endParaRPr lang="fr-FR"/>
          </a:p>
        </p:txBody>
      </p:sp>
      <p:sp>
        <p:nvSpPr>
          <p:cNvPr id="8" name="Espace réservé du contenu 2"/>
          <p:cNvSpPr txBox="1">
            <a:spLocks/>
          </p:cNvSpPr>
          <p:nvPr/>
        </p:nvSpPr>
        <p:spPr>
          <a:xfrm>
            <a:off x="231811" y="1314700"/>
            <a:ext cx="11697866" cy="3622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200" b="1" dirty="0" smtClean="0">
                <a:latin typeface="Times New Roman" panose="02020603050405020304" pitchFamily="18" charset="0"/>
                <a:cs typeface="Times New Roman" panose="02020603050405020304" pitchFamily="18" charset="0"/>
              </a:rPr>
              <a:t>3.2. LE GO : UNE OPPORTUNITÉ À ÉVALUER LES ES ? </a:t>
            </a:r>
          </a:p>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pic>
        <p:nvPicPr>
          <p:cNvPr id="2" name="Image 1"/>
          <p:cNvPicPr>
            <a:picLocks noChangeAspect="1"/>
          </p:cNvPicPr>
          <p:nvPr/>
        </p:nvPicPr>
        <p:blipFill>
          <a:blip r:embed="rId6"/>
          <a:stretch>
            <a:fillRect/>
          </a:stretch>
        </p:blipFill>
        <p:spPr>
          <a:xfrm>
            <a:off x="80962" y="2276474"/>
            <a:ext cx="12030075" cy="2968727"/>
          </a:xfrm>
          <a:prstGeom prst="rect">
            <a:avLst/>
          </a:prstGeom>
        </p:spPr>
      </p:pic>
    </p:spTree>
    <p:extLst>
      <p:ext uri="{BB962C8B-B14F-4D97-AF65-F5344CB8AC3E}">
        <p14:creationId xmlns:p14="http://schemas.microsoft.com/office/powerpoint/2010/main" val="404789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50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581146" y="-21850"/>
            <a:ext cx="1565839" cy="1443295"/>
          </a:xfrm>
          <a:prstGeom prst="rect">
            <a:avLst/>
          </a:prstGeom>
        </p:spPr>
      </p:pic>
      <p:pic>
        <p:nvPicPr>
          <p:cNvPr id="6" name="Image 5"/>
          <p:cNvPicPr>
            <a:picLocks noChangeAspect="1"/>
          </p:cNvPicPr>
          <p:nvPr/>
        </p:nvPicPr>
        <p:blipFill>
          <a:blip r:embed="rId5"/>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12</a:t>
            </a:fld>
            <a:endParaRPr lang="fr-FR"/>
          </a:p>
        </p:txBody>
      </p:sp>
      <p:sp>
        <p:nvSpPr>
          <p:cNvPr id="8" name="Espace réservé du contenu 2"/>
          <p:cNvSpPr txBox="1">
            <a:spLocks/>
          </p:cNvSpPr>
          <p:nvPr/>
        </p:nvSpPr>
        <p:spPr>
          <a:xfrm>
            <a:off x="231811" y="1314700"/>
            <a:ext cx="11697866" cy="3622199"/>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4000" dirty="0">
                <a:latin typeface="Times New Roman" panose="02020603050405020304" pitchFamily="18" charset="0"/>
                <a:cs typeface="Times New Roman" panose="02020603050405020304" pitchFamily="18" charset="0"/>
              </a:rPr>
              <a:t>Le jury </a:t>
            </a:r>
            <a:r>
              <a:rPr lang="fr-FR" sz="4000" dirty="0" smtClean="0">
                <a:latin typeface="Times New Roman" panose="02020603050405020304" pitchFamily="18" charset="0"/>
                <a:cs typeface="Times New Roman" panose="02020603050405020304" pitchFamily="18" charset="0"/>
              </a:rPr>
              <a:t>doit  :  </a:t>
            </a:r>
          </a:p>
          <a:p>
            <a:pPr marL="0" indent="0">
              <a:buNone/>
            </a:pPr>
            <a:endParaRPr lang="fr-FR" sz="3600" dirty="0" smtClean="0">
              <a:latin typeface="Times New Roman" panose="02020603050405020304" pitchFamily="18" charset="0"/>
              <a:cs typeface="Times New Roman" panose="02020603050405020304" pitchFamily="18" charset="0"/>
            </a:endParaRPr>
          </a:p>
          <a:p>
            <a:r>
              <a:rPr lang="fr-FR" sz="3600" dirty="0">
                <a:latin typeface="Times New Roman" panose="02020603050405020304" pitchFamily="18" charset="0"/>
                <a:cs typeface="Times New Roman" panose="02020603050405020304" pitchFamily="18" charset="0"/>
              </a:rPr>
              <a:t> </a:t>
            </a:r>
            <a:r>
              <a:rPr lang="fr-FR" sz="4000" dirty="0">
                <a:latin typeface="Times New Roman" panose="02020603050405020304" pitchFamily="18" charset="0"/>
                <a:cs typeface="Times New Roman" panose="02020603050405020304" pitchFamily="18" charset="0"/>
              </a:rPr>
              <a:t>P</a:t>
            </a:r>
            <a:r>
              <a:rPr lang="fr-FR" sz="4000" dirty="0" smtClean="0">
                <a:latin typeface="Times New Roman" panose="02020603050405020304" pitchFamily="18" charset="0"/>
                <a:cs typeface="Times New Roman" panose="02020603050405020304" pitchFamily="18" charset="0"/>
              </a:rPr>
              <a:t>orter </a:t>
            </a:r>
            <a:r>
              <a:rPr lang="fr-FR" sz="4000" dirty="0">
                <a:latin typeface="Times New Roman" panose="02020603050405020304" pitchFamily="18" charset="0"/>
                <a:cs typeface="Times New Roman" panose="02020603050405020304" pitchFamily="18" charset="0"/>
              </a:rPr>
              <a:t>son attention sur la solidité des connaissances, la capacité à argumenter et à relier les </a:t>
            </a:r>
            <a:r>
              <a:rPr lang="fr-FR" sz="4000" dirty="0" smtClean="0">
                <a:latin typeface="Times New Roman" panose="02020603050405020304" pitchFamily="18" charset="0"/>
                <a:cs typeface="Times New Roman" panose="02020603050405020304" pitchFamily="18" charset="0"/>
              </a:rPr>
              <a:t>savoirs </a:t>
            </a:r>
          </a:p>
          <a:p>
            <a:endParaRPr lang="fr-FR" sz="3300" dirty="0" smtClean="0">
              <a:latin typeface="Times New Roman" panose="02020603050405020304" pitchFamily="18" charset="0"/>
              <a:cs typeface="Times New Roman" panose="02020603050405020304" pitchFamily="18" charset="0"/>
            </a:endParaRPr>
          </a:p>
          <a:p>
            <a:pPr marL="457200" lvl="1" indent="0">
              <a:buNone/>
            </a:pPr>
            <a:r>
              <a:rPr lang="fr-FR" sz="3300" dirty="0" smtClean="0">
                <a:latin typeface="Times New Roman" panose="02020603050405020304" pitchFamily="18" charset="0"/>
                <a:cs typeface="Times New Roman" panose="02020603050405020304" pitchFamily="18" charset="0"/>
              </a:rPr>
              <a:t>- pour évaluer «</a:t>
            </a:r>
            <a:r>
              <a:rPr lang="fr-FR" sz="3300" dirty="0">
                <a:latin typeface="Times New Roman" panose="02020603050405020304" pitchFamily="18" charset="0"/>
                <a:cs typeface="Times New Roman" panose="02020603050405020304" pitchFamily="18" charset="0"/>
              </a:rPr>
              <a:t> son esprit critique » </a:t>
            </a:r>
            <a:endParaRPr lang="fr-FR" sz="3300" dirty="0" smtClean="0">
              <a:latin typeface="Times New Roman" panose="02020603050405020304" pitchFamily="18" charset="0"/>
              <a:cs typeface="Times New Roman" panose="02020603050405020304" pitchFamily="18" charset="0"/>
            </a:endParaRPr>
          </a:p>
          <a:p>
            <a:pPr marL="457200" lvl="1" indent="0">
              <a:buNone/>
            </a:pPr>
            <a:endParaRPr lang="fr-FR" sz="3300" dirty="0" smtClean="0">
              <a:latin typeface="Times New Roman" panose="02020603050405020304" pitchFamily="18" charset="0"/>
              <a:cs typeface="Times New Roman" panose="02020603050405020304" pitchFamily="18" charset="0"/>
            </a:endParaRPr>
          </a:p>
          <a:p>
            <a:pPr marL="457200" lvl="1" indent="0">
              <a:buNone/>
            </a:pPr>
            <a:r>
              <a:rPr lang="fr-FR" sz="3300" dirty="0" smtClean="0">
                <a:latin typeface="Times New Roman" panose="02020603050405020304" pitchFamily="18" charset="0"/>
                <a:cs typeface="Times New Roman" panose="02020603050405020304" pitchFamily="18" charset="0"/>
              </a:rPr>
              <a:t>- pour évaluer sa </a:t>
            </a:r>
            <a:r>
              <a:rPr lang="fr-FR" sz="3300" dirty="0">
                <a:latin typeface="Times New Roman" panose="02020603050405020304" pitchFamily="18" charset="0"/>
                <a:cs typeface="Times New Roman" panose="02020603050405020304" pitchFamily="18" charset="0"/>
              </a:rPr>
              <a:t>« force de conviction » </a:t>
            </a:r>
            <a:endParaRPr lang="fr-FR" sz="3300" dirty="0" smtClean="0">
              <a:latin typeface="Times New Roman" panose="02020603050405020304" pitchFamily="18" charset="0"/>
              <a:cs typeface="Times New Roman" panose="02020603050405020304" pitchFamily="18" charset="0"/>
            </a:endParaRPr>
          </a:p>
          <a:p>
            <a:pPr marL="457200" lvl="1" indent="0">
              <a:buNone/>
            </a:pPr>
            <a:endParaRPr lang="fr-FR" sz="3300" dirty="0" smtClean="0">
              <a:latin typeface="Times New Roman" panose="02020603050405020304" pitchFamily="18" charset="0"/>
              <a:cs typeface="Times New Roman" panose="02020603050405020304" pitchFamily="18" charset="0"/>
            </a:endParaRPr>
          </a:p>
          <a:p>
            <a:pPr marL="457200" lvl="1" indent="0">
              <a:buNone/>
            </a:pPr>
            <a:r>
              <a:rPr lang="fr-FR" sz="3300" dirty="0" smtClean="0">
                <a:latin typeface="Times New Roman" panose="02020603050405020304" pitchFamily="18" charset="0"/>
                <a:cs typeface="Times New Roman" panose="02020603050405020304" pitchFamily="18" charset="0"/>
              </a:rPr>
              <a:t>- pour évaluer la manière </a:t>
            </a:r>
            <a:r>
              <a:rPr lang="fr-FR" sz="3300" dirty="0">
                <a:latin typeface="Times New Roman" panose="02020603050405020304" pitchFamily="18" charset="0"/>
                <a:cs typeface="Times New Roman" panose="02020603050405020304" pitchFamily="18" charset="0"/>
              </a:rPr>
              <a:t>dont le candidat a</a:t>
            </a:r>
            <a:r>
              <a:rPr lang="fr-FR" sz="3300" dirty="0" smtClean="0">
                <a:latin typeface="Times New Roman" panose="02020603050405020304" pitchFamily="18" charset="0"/>
                <a:cs typeface="Times New Roman" panose="02020603050405020304" pitchFamily="18" charset="0"/>
              </a:rPr>
              <a:t> exprimé « une </a:t>
            </a:r>
            <a:r>
              <a:rPr lang="fr-FR" sz="3300" dirty="0">
                <a:latin typeface="Times New Roman" panose="02020603050405020304" pitchFamily="18" charset="0"/>
                <a:cs typeface="Times New Roman" panose="02020603050405020304" pitchFamily="18" charset="0"/>
              </a:rPr>
              <a:t>réflexion </a:t>
            </a:r>
            <a:r>
              <a:rPr lang="fr-FR" sz="3300" dirty="0" smtClean="0">
                <a:latin typeface="Times New Roman" panose="02020603050405020304" pitchFamily="18" charset="0"/>
                <a:cs typeface="Times New Roman" panose="02020603050405020304" pitchFamily="18" charset="0"/>
              </a:rPr>
              <a:t>personnelle ». </a:t>
            </a:r>
          </a:p>
          <a:p>
            <a:pPr lvl="1"/>
            <a:endParaRPr lang="fr-FR" sz="3300" dirty="0">
              <a:latin typeface="Times New Roman" panose="02020603050405020304" pitchFamily="18" charset="0"/>
              <a:cs typeface="Times New Roman" panose="02020603050405020304" pitchFamily="18" charset="0"/>
            </a:endParaRPr>
          </a:p>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 name="ZoneTexte 1"/>
          <p:cNvSpPr txBox="1"/>
          <p:nvPr/>
        </p:nvSpPr>
        <p:spPr>
          <a:xfrm>
            <a:off x="315987" y="4952814"/>
            <a:ext cx="4626588" cy="523220"/>
          </a:xfrm>
          <a:prstGeom prst="rect">
            <a:avLst/>
          </a:prstGeom>
          <a:noFill/>
        </p:spPr>
        <p:txBody>
          <a:bodyPr wrap="none" rtlCol="0">
            <a:spAutoFit/>
          </a:bodyPr>
          <a:lstStyle/>
          <a:p>
            <a:pPr marL="285750" indent="-285750">
              <a:buFont typeface="Arial" panose="020B0604020202020204" pitchFamily="34" charset="0"/>
              <a:buChar char="•"/>
            </a:pPr>
            <a:r>
              <a:rPr lang="fr-FR" sz="2800" dirty="0" smtClean="0">
                <a:latin typeface="Times New Roman" panose="02020603050405020304" pitchFamily="18" charset="0"/>
                <a:cs typeface="Times New Roman" panose="02020603050405020304" pitchFamily="18" charset="0"/>
              </a:rPr>
              <a:t>Évaluer  la forme de l’oralité</a:t>
            </a:r>
            <a:endParaRPr lang="fr-FR" sz="2800" dirty="0">
              <a:latin typeface="Times New Roman" panose="02020603050405020304" pitchFamily="18" charset="0"/>
              <a:cs typeface="Times New Roman" panose="02020603050405020304" pitchFamily="18" charset="0"/>
            </a:endParaRPr>
          </a:p>
        </p:txBody>
      </p:sp>
      <p:sp>
        <p:nvSpPr>
          <p:cNvPr id="3" name="Espace réservé du pied de page 2"/>
          <p:cNvSpPr>
            <a:spLocks noGrp="1"/>
          </p:cNvSpPr>
          <p:nvPr>
            <p:ph type="ftr" sz="quarter" idx="11"/>
          </p:nvPr>
        </p:nvSpPr>
        <p:spPr/>
        <p:txBody>
          <a:bodyPr/>
          <a:lstStyle/>
          <a:p>
            <a:r>
              <a:rPr lang="fr-FR" smtClean="0"/>
              <a:t>https://eduscol.education.fr/document/7139/download?attachment</a:t>
            </a:r>
            <a:endParaRPr lang="fr-FR"/>
          </a:p>
        </p:txBody>
      </p:sp>
    </p:spTree>
    <p:extLst>
      <p:ext uri="{BB962C8B-B14F-4D97-AF65-F5344CB8AC3E}">
        <p14:creationId xmlns:p14="http://schemas.microsoft.com/office/powerpoint/2010/main" val="109593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50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500"/>
                                        <p:tgtEl>
                                          <p:spTgt spid="8">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fade">
                                      <p:cBhvr>
                                        <p:cTn id="22" dur="500"/>
                                        <p:tgtEl>
                                          <p:spTgt spid="8">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animEffect transition="in" filter="fade">
                                      <p:cBhvr>
                                        <p:cTn id="25" dur="500"/>
                                        <p:tgtEl>
                                          <p:spTgt spid="8">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0" end="0"/>
                                            </p:txEl>
                                          </p:spTgt>
                                        </p:tgtEl>
                                        <p:attrNameLst>
                                          <p:attrName>style.visibility</p:attrName>
                                        </p:attrNameLst>
                                      </p:cBhvr>
                                      <p:to>
                                        <p:strVal val="visible"/>
                                      </p:to>
                                    </p:set>
                                    <p:animEffect transition="in" filter="fade">
                                      <p:cBhvr>
                                        <p:cTn id="3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581146" y="-21850"/>
            <a:ext cx="1565839" cy="1443295"/>
          </a:xfrm>
          <a:prstGeom prst="rect">
            <a:avLst/>
          </a:prstGeom>
        </p:spPr>
      </p:pic>
      <p:pic>
        <p:nvPicPr>
          <p:cNvPr id="6" name="Image 5"/>
          <p:cNvPicPr>
            <a:picLocks noChangeAspect="1"/>
          </p:cNvPicPr>
          <p:nvPr/>
        </p:nvPicPr>
        <p:blipFill>
          <a:blip r:embed="rId5"/>
          <a:stretch>
            <a:fillRect/>
          </a:stretch>
        </p:blipFill>
        <p:spPr>
          <a:xfrm>
            <a:off x="4433776" y="-41418"/>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13</a:t>
            </a:fld>
            <a:endParaRPr lang="fr-FR"/>
          </a:p>
        </p:txBody>
      </p:sp>
      <p:sp>
        <p:nvSpPr>
          <p:cNvPr id="8" name="Espace réservé du contenu 2"/>
          <p:cNvSpPr txBox="1">
            <a:spLocks/>
          </p:cNvSpPr>
          <p:nvPr/>
        </p:nvSpPr>
        <p:spPr>
          <a:xfrm>
            <a:off x="-214756" y="1222176"/>
            <a:ext cx="11697866" cy="9669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200" b="1" dirty="0" smtClean="0">
                <a:latin typeface="Times New Roman" panose="02020603050405020304" pitchFamily="18" charset="0"/>
                <a:cs typeface="Times New Roman" panose="02020603050405020304" pitchFamily="18" charset="0"/>
              </a:rPr>
              <a:t>3.3. DISCUSSION</a:t>
            </a:r>
            <a:endParaRPr lang="fr-FR" sz="2200" b="1" dirty="0">
              <a:latin typeface="Times New Roman" panose="02020603050405020304" pitchFamily="18" charset="0"/>
              <a:cs typeface="Times New Roman" panose="02020603050405020304" pitchFamily="18" charset="0"/>
            </a:endParaRPr>
          </a:p>
          <a:p>
            <a:pPr marL="0" indent="0" algn="ctr">
              <a:buNone/>
            </a:pPr>
            <a:r>
              <a:rPr lang="fr-FR" b="1" dirty="0">
                <a:latin typeface="Times New Roman" panose="02020603050405020304" pitchFamily="18" charset="0"/>
                <a:cs typeface="Times New Roman" panose="02020603050405020304" pitchFamily="18" charset="0"/>
              </a:rPr>
              <a:t>Comment renormaliser la balise curriculaire pour évaluer les ES ?</a:t>
            </a:r>
            <a:endParaRPr lang="fr-FR" b="1" dirty="0" smtClean="0">
              <a:latin typeface="Times New Roman" panose="02020603050405020304" pitchFamily="18" charset="0"/>
              <a:cs typeface="Times New Roman" panose="02020603050405020304" pitchFamily="18" charset="0"/>
            </a:endParaRPr>
          </a:p>
          <a:p>
            <a:pPr marL="0" indent="0" algn="ctr">
              <a:buNone/>
            </a:pPr>
            <a:endParaRPr lang="fr-FR" b="1"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 name="ZoneTexte 1"/>
          <p:cNvSpPr txBox="1"/>
          <p:nvPr/>
        </p:nvSpPr>
        <p:spPr>
          <a:xfrm>
            <a:off x="503099" y="3018829"/>
            <a:ext cx="10850701" cy="2000548"/>
          </a:xfrm>
          <a:prstGeom prst="rect">
            <a:avLst/>
          </a:prstGeom>
          <a:noFill/>
        </p:spPr>
        <p:txBody>
          <a:bodyPr wrap="square" rtlCol="0">
            <a:spAutoFit/>
          </a:bodyPr>
          <a:lstStyle/>
          <a:p>
            <a:pPr marL="285750" indent="-285750" algn="just">
              <a:buFont typeface="Arial" panose="020B0604020202020204" pitchFamily="34" charset="0"/>
              <a:buChar char="•"/>
            </a:pPr>
            <a:r>
              <a:rPr lang="fr-FR" sz="2800" dirty="0" smtClean="0">
                <a:latin typeface="Times New Roman" panose="02020603050405020304" pitchFamily="18" charset="0"/>
                <a:cs typeface="Times New Roman" panose="02020603050405020304" pitchFamily="18" charset="0"/>
              </a:rPr>
              <a:t>qui </a:t>
            </a:r>
            <a:r>
              <a:rPr lang="fr-FR" sz="2800" dirty="0">
                <a:latin typeface="Times New Roman" panose="02020603050405020304" pitchFamily="18" charset="0"/>
                <a:cs typeface="Times New Roman" panose="02020603050405020304" pitchFamily="18" charset="0"/>
              </a:rPr>
              <a:t>permettraient de déduire que les savoirs relatifs « aux éducations à » sont acquis par les </a:t>
            </a:r>
            <a:r>
              <a:rPr lang="fr-FR" sz="2800" dirty="0" smtClean="0">
                <a:latin typeface="Times New Roman" panose="02020603050405020304" pitchFamily="18" charset="0"/>
                <a:cs typeface="Times New Roman" panose="02020603050405020304" pitchFamily="18" charset="0"/>
              </a:rPr>
              <a:t>élèves</a:t>
            </a:r>
            <a:r>
              <a:rPr lang="fr-FR" sz="20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représentations </a:t>
            </a:r>
            <a:r>
              <a:rPr lang="fr-FR" sz="2800" dirty="0">
                <a:latin typeface="Times New Roman" panose="02020603050405020304" pitchFamily="18" charset="0"/>
                <a:cs typeface="Times New Roman" panose="02020603050405020304" pitchFamily="18" charset="0"/>
              </a:rPr>
              <a:t>initiales et finales du </a:t>
            </a:r>
            <a:r>
              <a:rPr lang="fr-FR" sz="2800" dirty="0" smtClean="0">
                <a:latin typeface="Times New Roman" panose="02020603050405020304" pitchFamily="18" charset="0"/>
                <a:cs typeface="Times New Roman" panose="02020603050405020304" pitchFamily="18" charset="0"/>
              </a:rPr>
              <a:t>candidat, la </a:t>
            </a:r>
            <a:r>
              <a:rPr lang="fr-FR" sz="2800" dirty="0">
                <a:latin typeface="Times New Roman" panose="02020603050405020304" pitchFamily="18" charset="0"/>
                <a:cs typeface="Times New Roman" panose="02020603050405020304" pitchFamily="18" charset="0"/>
              </a:rPr>
              <a:t>place de ses savoirs dans son </a:t>
            </a:r>
            <a:r>
              <a:rPr lang="fr-FR" sz="2800" dirty="0" smtClean="0">
                <a:latin typeface="Times New Roman" panose="02020603050405020304" pitchFamily="18" charset="0"/>
                <a:cs typeface="Times New Roman" panose="02020603050405020304" pitchFamily="18" charset="0"/>
              </a:rPr>
              <a:t>argumentation).</a:t>
            </a:r>
          </a:p>
          <a:p>
            <a:pPr marL="285750" indent="-285750" algn="just">
              <a:buFont typeface="Arial" panose="020B0604020202020204" pitchFamily="34" charset="0"/>
              <a:buChar char="•"/>
            </a:pPr>
            <a:endParaRPr lang="fr-FR" sz="2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fr-FR" sz="2000" dirty="0">
              <a:latin typeface="Times New Roman" panose="02020603050405020304" pitchFamily="18" charset="0"/>
              <a:cs typeface="Times New Roman" panose="02020603050405020304" pitchFamily="18" charset="0"/>
            </a:endParaRPr>
          </a:p>
        </p:txBody>
      </p:sp>
      <p:sp>
        <p:nvSpPr>
          <p:cNvPr id="3" name="ZoneTexte 2"/>
          <p:cNvSpPr txBox="1"/>
          <p:nvPr/>
        </p:nvSpPr>
        <p:spPr>
          <a:xfrm>
            <a:off x="623688" y="4844374"/>
            <a:ext cx="10609521" cy="1384995"/>
          </a:xfrm>
          <a:prstGeom prst="rect">
            <a:avLst/>
          </a:prstGeom>
          <a:noFill/>
        </p:spPr>
        <p:txBody>
          <a:bodyPr wrap="square" rtlCol="0">
            <a:spAutoFit/>
          </a:bodyPr>
          <a:lstStyle/>
          <a:p>
            <a:pPr marL="285750" indent="-285750" algn="just">
              <a:buFont typeface="Arial" panose="020B0604020202020204" pitchFamily="34" charset="0"/>
              <a:buChar char="•"/>
            </a:pPr>
            <a:r>
              <a:rPr lang="fr-FR" sz="2800" dirty="0" smtClean="0">
                <a:latin typeface="Times New Roman" panose="02020603050405020304" pitchFamily="18" charset="0"/>
                <a:cs typeface="Times New Roman" panose="02020603050405020304" pitchFamily="18" charset="0"/>
              </a:rPr>
              <a:t>qui permettraient de saisir comment la </a:t>
            </a:r>
            <a:r>
              <a:rPr lang="fr-FR" sz="2800" dirty="0">
                <a:latin typeface="Times New Roman" panose="02020603050405020304" pitchFamily="18" charset="0"/>
                <a:cs typeface="Times New Roman" panose="02020603050405020304" pitchFamily="18" charset="0"/>
              </a:rPr>
              <a:t>problématisation des savoirs vient perturber la représentation initiale des élèves et les valeurs qui y sont </a:t>
            </a:r>
            <a:r>
              <a:rPr lang="fr-FR" sz="2800" dirty="0" smtClean="0">
                <a:latin typeface="Times New Roman" panose="02020603050405020304" pitchFamily="18" charset="0"/>
                <a:cs typeface="Times New Roman" panose="02020603050405020304" pitchFamily="18" charset="0"/>
              </a:rPr>
              <a:t>associées.</a:t>
            </a:r>
            <a:endParaRPr lang="fr-FR" sz="2800" dirty="0">
              <a:latin typeface="Times New Roman" panose="02020603050405020304" pitchFamily="18" charset="0"/>
              <a:cs typeface="Times New Roman" panose="02020603050405020304" pitchFamily="18" charset="0"/>
            </a:endParaRPr>
          </a:p>
        </p:txBody>
      </p:sp>
      <p:sp>
        <p:nvSpPr>
          <p:cNvPr id="10" name="ZoneTexte 9"/>
          <p:cNvSpPr txBox="1"/>
          <p:nvPr/>
        </p:nvSpPr>
        <p:spPr>
          <a:xfrm>
            <a:off x="623688" y="2484214"/>
            <a:ext cx="6385081" cy="523220"/>
          </a:xfrm>
          <a:prstGeom prst="rect">
            <a:avLst/>
          </a:prstGeom>
          <a:noFill/>
        </p:spPr>
        <p:txBody>
          <a:bodyPr wrap="none" rtlCol="0">
            <a:spAutoFit/>
          </a:bodyPr>
          <a:lstStyle/>
          <a:p>
            <a:r>
              <a:rPr lang="fr-FR" sz="2800" dirty="0">
                <a:latin typeface="Times New Roman" panose="02020603050405020304" pitchFamily="18" charset="0"/>
                <a:cs typeface="Times New Roman" panose="02020603050405020304" pitchFamily="18" charset="0"/>
              </a:rPr>
              <a:t>Rechercher des critères et des </a:t>
            </a:r>
            <a:r>
              <a:rPr lang="fr-FR" sz="2800" dirty="0" smtClean="0">
                <a:latin typeface="Times New Roman" panose="02020603050405020304" pitchFamily="18" charset="0"/>
                <a:cs typeface="Times New Roman" panose="02020603050405020304" pitchFamily="18" charset="0"/>
              </a:rPr>
              <a:t>indicateurs : </a:t>
            </a:r>
            <a:endParaRPr lang="fr-FR" sz="2800" dirty="0"/>
          </a:p>
        </p:txBody>
      </p:sp>
    </p:spTree>
    <p:extLst>
      <p:ext uri="{BB962C8B-B14F-4D97-AF65-F5344CB8AC3E}">
        <p14:creationId xmlns:p14="http://schemas.microsoft.com/office/powerpoint/2010/main" val="238895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581146" y="-21850"/>
            <a:ext cx="1565839" cy="1443295"/>
          </a:xfrm>
          <a:prstGeom prst="rect">
            <a:avLst/>
          </a:prstGeom>
        </p:spPr>
      </p:pic>
      <p:pic>
        <p:nvPicPr>
          <p:cNvPr id="6" name="Image 5"/>
          <p:cNvPicPr>
            <a:picLocks noChangeAspect="1"/>
          </p:cNvPicPr>
          <p:nvPr/>
        </p:nvPicPr>
        <p:blipFill>
          <a:blip r:embed="rId5"/>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14</a:t>
            </a:fld>
            <a:endParaRPr lang="fr-FR"/>
          </a:p>
        </p:txBody>
      </p:sp>
      <p:sp>
        <p:nvSpPr>
          <p:cNvPr id="8" name="Espace réservé du contenu 2"/>
          <p:cNvSpPr txBox="1">
            <a:spLocks/>
          </p:cNvSpPr>
          <p:nvPr/>
        </p:nvSpPr>
        <p:spPr>
          <a:xfrm>
            <a:off x="231811" y="1314700"/>
            <a:ext cx="4372087" cy="3622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 name="ZoneTexte 1"/>
          <p:cNvSpPr txBox="1"/>
          <p:nvPr/>
        </p:nvSpPr>
        <p:spPr>
          <a:xfrm>
            <a:off x="363751" y="2579446"/>
            <a:ext cx="3176892" cy="954107"/>
          </a:xfrm>
          <a:prstGeom prst="rect">
            <a:avLst/>
          </a:prstGeom>
          <a:noFill/>
        </p:spPr>
        <p:txBody>
          <a:bodyPr wrap="square" rtlCol="0">
            <a:spAutoFit/>
          </a:bodyPr>
          <a:lstStyle/>
          <a:p>
            <a:pPr algn="ctr"/>
            <a:r>
              <a:rPr lang="fr-FR" sz="2800" dirty="0" smtClean="0">
                <a:latin typeface="Times New Roman" panose="02020603050405020304" pitchFamily="18" charset="0"/>
                <a:cs typeface="Times New Roman" panose="02020603050405020304" pitchFamily="18" charset="0"/>
              </a:rPr>
              <a:t>UNE FORMATION DES JURYS</a:t>
            </a:r>
          </a:p>
        </p:txBody>
      </p:sp>
      <p:sp>
        <p:nvSpPr>
          <p:cNvPr id="3" name="ZoneTexte 2"/>
          <p:cNvSpPr txBox="1"/>
          <p:nvPr/>
        </p:nvSpPr>
        <p:spPr>
          <a:xfrm>
            <a:off x="7176977" y="2296633"/>
            <a:ext cx="3827721" cy="1815882"/>
          </a:xfrm>
          <a:prstGeom prst="rect">
            <a:avLst/>
          </a:prstGeom>
          <a:noFill/>
        </p:spPr>
        <p:txBody>
          <a:bodyPr wrap="square" rtlCol="0">
            <a:spAutoFit/>
          </a:bodyPr>
          <a:lstStyle/>
          <a:p>
            <a:pPr algn="ctr"/>
            <a:r>
              <a:rPr lang="fr-FR" sz="2800" dirty="0" smtClean="0">
                <a:latin typeface="Times New Roman" panose="02020603050405020304" pitchFamily="18" charset="0"/>
                <a:cs typeface="Times New Roman" panose="02020603050405020304" pitchFamily="18" charset="0"/>
              </a:rPr>
              <a:t>UNE FORMATION DES ENSEIGNANTS A L’ÉDUCATION A LA SANTÉ</a:t>
            </a:r>
            <a:endParaRPr lang="fr-FR" sz="2800" dirty="0">
              <a:latin typeface="Times New Roman" panose="02020603050405020304" pitchFamily="18" charset="0"/>
              <a:cs typeface="Times New Roman" panose="02020603050405020304" pitchFamily="18" charset="0"/>
            </a:endParaRPr>
          </a:p>
        </p:txBody>
      </p:sp>
      <p:sp>
        <p:nvSpPr>
          <p:cNvPr id="10" name="Flèche droite 9"/>
          <p:cNvSpPr/>
          <p:nvPr/>
        </p:nvSpPr>
        <p:spPr>
          <a:xfrm>
            <a:off x="5284381" y="2579446"/>
            <a:ext cx="1392866" cy="9541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gauche 10"/>
          <p:cNvSpPr/>
          <p:nvPr/>
        </p:nvSpPr>
        <p:spPr>
          <a:xfrm>
            <a:off x="4735838" y="2551452"/>
            <a:ext cx="1431045" cy="10100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6050985" y="4234385"/>
            <a:ext cx="6096000" cy="1384995"/>
          </a:xfrm>
          <a:prstGeom prst="rect">
            <a:avLst/>
          </a:prstGeom>
        </p:spPr>
        <p:txBody>
          <a:bodyPr>
            <a:spAutoFit/>
          </a:bodyPr>
          <a:lstStyle/>
          <a:p>
            <a:r>
              <a:rPr lang="fr-FR" sz="2800" dirty="0" smtClean="0">
                <a:latin typeface="Times New Roman" panose="02020603050405020304" pitchFamily="18" charset="0"/>
                <a:cs typeface="Times New Roman" panose="02020603050405020304" pitchFamily="18" charset="0"/>
              </a:rPr>
              <a:t>« Clarifier </a:t>
            </a:r>
            <a:r>
              <a:rPr lang="fr-FR" sz="2800" dirty="0">
                <a:latin typeface="Times New Roman" panose="02020603050405020304" pitchFamily="18" charset="0"/>
                <a:cs typeface="Times New Roman" panose="02020603050405020304" pitchFamily="18" charset="0"/>
              </a:rPr>
              <a:t>les finalités et valeurs, identifier les controverses et ses enjeux politiques » </a:t>
            </a:r>
            <a:r>
              <a:rPr lang="fr-FR" sz="2800" dirty="0" smtClean="0">
                <a:latin typeface="Times New Roman" panose="02020603050405020304" pitchFamily="18" charset="0"/>
                <a:cs typeface="Times New Roman" panose="02020603050405020304" pitchFamily="18" charset="0"/>
              </a:rPr>
              <a:t>(</a:t>
            </a:r>
            <a:r>
              <a:rPr lang="fr-FR" sz="2800" dirty="0">
                <a:latin typeface="Times New Roman" panose="02020603050405020304" pitchFamily="18" charset="0"/>
                <a:cs typeface="Times New Roman" panose="02020603050405020304" pitchFamily="18" charset="0"/>
              </a:rPr>
              <a:t>Barthes, 2017). </a:t>
            </a:r>
          </a:p>
        </p:txBody>
      </p:sp>
      <p:sp>
        <p:nvSpPr>
          <p:cNvPr id="13" name="Rectangle 12"/>
          <p:cNvSpPr/>
          <p:nvPr/>
        </p:nvSpPr>
        <p:spPr>
          <a:xfrm>
            <a:off x="119606" y="4304564"/>
            <a:ext cx="6096000" cy="1384995"/>
          </a:xfrm>
          <a:prstGeom prst="rect">
            <a:avLst/>
          </a:prstGeom>
        </p:spPr>
        <p:txBody>
          <a:bodyPr>
            <a:spAutoFit/>
          </a:bodyPr>
          <a:lstStyle/>
          <a:p>
            <a:r>
              <a:rPr lang="fr-FR" sz="2800" dirty="0" smtClean="0">
                <a:latin typeface="Times New Roman" panose="02020603050405020304" pitchFamily="18" charset="0"/>
                <a:cs typeface="Times New Roman" panose="02020603050405020304" pitchFamily="18" charset="0"/>
              </a:rPr>
              <a:t>Comment évaluer pendant la phase interrogatoire ?</a:t>
            </a:r>
          </a:p>
          <a:p>
            <a:r>
              <a:rPr lang="fr-FR" sz="2800" dirty="0" smtClean="0">
                <a:latin typeface="Times New Roman" panose="02020603050405020304" pitchFamily="18" charset="0"/>
                <a:cs typeface="Times New Roman" panose="02020603050405020304" pitchFamily="18" charset="0"/>
              </a:rPr>
              <a:t>Comment évaluer par compétences ?</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427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9606" y="15831"/>
            <a:ext cx="734143" cy="990566"/>
          </a:xfrm>
          <a:prstGeom prst="rect">
            <a:avLst/>
          </a:prstGeom>
        </p:spPr>
      </p:pic>
      <p:pic>
        <p:nvPicPr>
          <p:cNvPr id="5" name="Image 4"/>
          <p:cNvPicPr>
            <a:picLocks noChangeAspect="1"/>
          </p:cNvPicPr>
          <p:nvPr/>
        </p:nvPicPr>
        <p:blipFill>
          <a:blip r:embed="rId3"/>
          <a:stretch>
            <a:fillRect/>
          </a:stretch>
        </p:blipFill>
        <p:spPr>
          <a:xfrm>
            <a:off x="10581146" y="-21850"/>
            <a:ext cx="1565839" cy="1443295"/>
          </a:xfrm>
          <a:prstGeom prst="rect">
            <a:avLst/>
          </a:prstGeom>
        </p:spPr>
      </p:pic>
      <p:pic>
        <p:nvPicPr>
          <p:cNvPr id="6" name="Image 5"/>
          <p:cNvPicPr>
            <a:picLocks noChangeAspect="1"/>
          </p:cNvPicPr>
          <p:nvPr/>
        </p:nvPicPr>
        <p:blipFill>
          <a:blip r:embed="rId4"/>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15</a:t>
            </a:fld>
            <a:endParaRPr lang="fr-FR"/>
          </a:p>
        </p:txBody>
      </p:sp>
      <p:sp>
        <p:nvSpPr>
          <p:cNvPr id="8" name="Espace réservé du contenu 2"/>
          <p:cNvSpPr txBox="1">
            <a:spLocks/>
          </p:cNvSpPr>
          <p:nvPr/>
        </p:nvSpPr>
        <p:spPr>
          <a:xfrm>
            <a:off x="274027" y="2102549"/>
            <a:ext cx="11697866" cy="3622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dirty="0">
              <a:latin typeface="Times New Roman" panose="02020603050405020304" pitchFamily="18" charset="0"/>
              <a:cs typeface="Times New Roman" panose="02020603050405020304" pitchFamily="18" charset="0"/>
            </a:endParaRPr>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 name="Rectangle 1"/>
          <p:cNvSpPr/>
          <p:nvPr/>
        </p:nvSpPr>
        <p:spPr>
          <a:xfrm>
            <a:off x="274027" y="2943756"/>
            <a:ext cx="10949763" cy="523220"/>
          </a:xfrm>
          <a:prstGeom prst="rect">
            <a:avLst/>
          </a:prstGeom>
        </p:spPr>
        <p:txBody>
          <a:bodyPr wrap="square">
            <a:spAutoFit/>
          </a:bodyPr>
          <a:lstStyle/>
          <a:p>
            <a:r>
              <a:rPr lang="fr-FR" sz="2800" dirty="0" smtClean="0">
                <a:latin typeface="Times New Roman" panose="02020603050405020304" pitchFamily="18" charset="0"/>
                <a:ea typeface="Calibri" panose="020F0502020204030204" pitchFamily="34" charset="0"/>
              </a:rPr>
              <a:t>Le </a:t>
            </a:r>
            <a:r>
              <a:rPr lang="fr-FR" sz="2800" dirty="0">
                <a:latin typeface="Times New Roman" panose="02020603050405020304" pitchFamily="18" charset="0"/>
                <a:ea typeface="Calibri" panose="020F0502020204030204" pitchFamily="34" charset="0"/>
              </a:rPr>
              <a:t>GO est une situation évaluative qui se prêterait à l’évaluation de </a:t>
            </a:r>
            <a:r>
              <a:rPr lang="fr-FR" sz="2800" dirty="0" smtClean="0">
                <a:latin typeface="Times New Roman" panose="02020603050405020304" pitchFamily="18" charset="0"/>
                <a:ea typeface="Calibri" panose="020F0502020204030204" pitchFamily="34" charset="0"/>
              </a:rPr>
              <a:t>l’ES. </a:t>
            </a:r>
            <a:endParaRPr lang="fr-FR" sz="2800" dirty="0"/>
          </a:p>
        </p:txBody>
      </p:sp>
      <p:sp>
        <p:nvSpPr>
          <p:cNvPr id="3" name="Rectangle 2"/>
          <p:cNvSpPr/>
          <p:nvPr/>
        </p:nvSpPr>
        <p:spPr>
          <a:xfrm>
            <a:off x="274027" y="4228536"/>
            <a:ext cx="11544593" cy="1384995"/>
          </a:xfrm>
          <a:prstGeom prst="rect">
            <a:avLst/>
          </a:prstGeom>
        </p:spPr>
        <p:txBody>
          <a:bodyPr wrap="square">
            <a:spAutoFit/>
          </a:bodyPr>
          <a:lstStyle/>
          <a:p>
            <a:pPr algn="just"/>
            <a:r>
              <a:rPr lang="fr-FR" sz="2800" dirty="0">
                <a:latin typeface="Times New Roman" panose="02020603050405020304" pitchFamily="18" charset="0"/>
                <a:cs typeface="Times New Roman" panose="02020603050405020304" pitchFamily="18" charset="0"/>
              </a:rPr>
              <a:t>Les problématiques soulevées au cours de la préparation au GO permettraient-elles, dans le champ d’autres spécialités de convoquer les enjeux d’autres éducations à ? </a:t>
            </a:r>
          </a:p>
        </p:txBody>
      </p:sp>
      <p:sp>
        <p:nvSpPr>
          <p:cNvPr id="10" name="Rectangle 9"/>
          <p:cNvSpPr/>
          <p:nvPr/>
        </p:nvSpPr>
        <p:spPr>
          <a:xfrm>
            <a:off x="2686493" y="1614643"/>
            <a:ext cx="6096000" cy="861774"/>
          </a:xfrm>
          <a:prstGeom prst="rect">
            <a:avLst/>
          </a:prstGeom>
        </p:spPr>
        <p:txBody>
          <a:bodyPr>
            <a:spAutoFit/>
          </a:bodyPr>
          <a:lstStyle/>
          <a:p>
            <a:pPr algn="ctr"/>
            <a:r>
              <a:rPr lang="fr-FR" sz="2200" b="1" dirty="0">
                <a:latin typeface="Times New Roman" panose="02020603050405020304" pitchFamily="18" charset="0"/>
                <a:cs typeface="Times New Roman" panose="02020603050405020304" pitchFamily="18" charset="0"/>
              </a:rPr>
              <a:t>CONCLUSION</a:t>
            </a:r>
          </a:p>
          <a:p>
            <a:pPr algn="ct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10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9606" y="15831"/>
            <a:ext cx="734143" cy="990566"/>
          </a:xfrm>
          <a:prstGeom prst="rect">
            <a:avLst/>
          </a:prstGeom>
        </p:spPr>
      </p:pic>
      <p:pic>
        <p:nvPicPr>
          <p:cNvPr id="5" name="Image 4"/>
          <p:cNvPicPr>
            <a:picLocks noChangeAspect="1"/>
          </p:cNvPicPr>
          <p:nvPr/>
        </p:nvPicPr>
        <p:blipFill>
          <a:blip r:embed="rId3"/>
          <a:stretch>
            <a:fillRect/>
          </a:stretch>
        </p:blipFill>
        <p:spPr>
          <a:xfrm>
            <a:off x="10581146" y="-21850"/>
            <a:ext cx="1565839" cy="1443295"/>
          </a:xfrm>
          <a:prstGeom prst="rect">
            <a:avLst/>
          </a:prstGeom>
        </p:spPr>
      </p:pic>
      <p:pic>
        <p:nvPicPr>
          <p:cNvPr id="6" name="Image 5"/>
          <p:cNvPicPr>
            <a:picLocks noChangeAspect="1"/>
          </p:cNvPicPr>
          <p:nvPr/>
        </p:nvPicPr>
        <p:blipFill>
          <a:blip r:embed="rId4"/>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16</a:t>
            </a:fld>
            <a:endParaRPr lang="fr-FR"/>
          </a:p>
        </p:txBody>
      </p:sp>
      <p:sp>
        <p:nvSpPr>
          <p:cNvPr id="8" name="Espace réservé du contenu 2"/>
          <p:cNvSpPr txBox="1">
            <a:spLocks/>
          </p:cNvSpPr>
          <p:nvPr/>
        </p:nvSpPr>
        <p:spPr>
          <a:xfrm>
            <a:off x="231811" y="1714401"/>
            <a:ext cx="11697866" cy="32224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 name="Rectangle 1"/>
          <p:cNvSpPr/>
          <p:nvPr/>
        </p:nvSpPr>
        <p:spPr>
          <a:xfrm>
            <a:off x="231811" y="1788422"/>
            <a:ext cx="11915174" cy="4949945"/>
          </a:xfrm>
          <a:prstGeom prst="rect">
            <a:avLst/>
          </a:prstGeom>
        </p:spPr>
        <p:txBody>
          <a:bodyPr wrap="square">
            <a:spAutoFit/>
          </a:bodyPr>
          <a:lstStyle/>
          <a:p>
            <a:pPr>
              <a:lnSpc>
                <a:spcPct val="107000"/>
              </a:lnSpc>
              <a:spcAft>
                <a:spcPts val="800"/>
              </a:spcAft>
              <a:tabLst>
                <a:tab pos="450215" algn="l"/>
              </a:tabLst>
            </a:pPr>
            <a:r>
              <a:rPr lang="fr-FR" sz="1600" dirty="0" err="1">
                <a:latin typeface="Times New Roman" panose="02020603050405020304" pitchFamily="18" charset="0"/>
                <a:ea typeface="Calibri" panose="020F0502020204030204" pitchFamily="34" charset="0"/>
                <a:cs typeface="Times New Roman" panose="02020603050405020304" pitchFamily="18" charset="0"/>
              </a:rPr>
              <a:t>Albero</a:t>
            </a:r>
            <a:r>
              <a:rPr lang="fr-FR" sz="1600" dirty="0">
                <a:latin typeface="Times New Roman" panose="02020603050405020304" pitchFamily="18" charset="0"/>
                <a:ea typeface="Calibri" panose="020F0502020204030204" pitchFamily="34" charset="0"/>
                <a:cs typeface="Times New Roman" panose="02020603050405020304" pitchFamily="18" charset="0"/>
              </a:rPr>
              <a:t>, B., </a:t>
            </a:r>
            <a:r>
              <a:rPr lang="fr-FR" sz="1600" dirty="0" err="1">
                <a:latin typeface="Times New Roman" panose="02020603050405020304" pitchFamily="18" charset="0"/>
                <a:ea typeface="Calibri" panose="020F0502020204030204" pitchFamily="34" charset="0"/>
                <a:cs typeface="Times New Roman" panose="02020603050405020304" pitchFamily="18" charset="0"/>
              </a:rPr>
              <a:t>Gueudet</a:t>
            </a:r>
            <a:r>
              <a:rPr lang="fr-FR" sz="1600" dirty="0">
                <a:latin typeface="Times New Roman" panose="02020603050405020304" pitchFamily="18" charset="0"/>
                <a:ea typeface="Calibri" panose="020F0502020204030204" pitchFamily="34" charset="0"/>
                <a:cs typeface="Times New Roman" panose="02020603050405020304" pitchFamily="18" charset="0"/>
              </a:rPr>
              <a:t>, G., </a:t>
            </a:r>
            <a:r>
              <a:rPr lang="fr-FR" sz="1600" dirty="0" err="1">
                <a:latin typeface="Times New Roman" panose="02020603050405020304" pitchFamily="18" charset="0"/>
                <a:ea typeface="Calibri" panose="020F0502020204030204" pitchFamily="34" charset="0"/>
                <a:cs typeface="Times New Roman" panose="02020603050405020304" pitchFamily="18" charset="0"/>
              </a:rPr>
              <a:t>Eneau</a:t>
            </a:r>
            <a:r>
              <a:rPr lang="fr-FR" sz="1600" dirty="0">
                <a:latin typeface="Times New Roman" panose="02020603050405020304" pitchFamily="18" charset="0"/>
                <a:ea typeface="Calibri" panose="020F0502020204030204" pitchFamily="34" charset="0"/>
                <a:cs typeface="Times New Roman" panose="02020603050405020304" pitchFamily="18" charset="0"/>
              </a:rPr>
              <a:t>, J., &amp; Blocher, J. N. (2015, </a:t>
            </a:r>
            <a:r>
              <a:rPr lang="fr-FR" sz="1600" dirty="0" err="1">
                <a:latin typeface="Times New Roman" panose="02020603050405020304" pitchFamily="18" charset="0"/>
                <a:ea typeface="Calibri" panose="020F0502020204030204" pitchFamily="34" charset="0"/>
                <a:cs typeface="Times New Roman" panose="02020603050405020304" pitchFamily="18" charset="0"/>
              </a:rPr>
              <a:t>February</a:t>
            </a:r>
            <a:r>
              <a:rPr lang="fr-FR" sz="1600" dirty="0">
                <a:latin typeface="Times New Roman" panose="02020603050405020304" pitchFamily="18" charset="0"/>
                <a:ea typeface="Calibri" panose="020F0502020204030204" pitchFamily="34" charset="0"/>
                <a:cs typeface="Times New Roman" panose="02020603050405020304" pitchFamily="18" charset="0"/>
              </a:rPr>
              <a:t>). Formes d'éducation et processus d'émancipation. </a:t>
            </a:r>
            <a:r>
              <a:rPr lang="fr-FR" sz="1600" i="1" dirty="0">
                <a:latin typeface="Times New Roman" panose="02020603050405020304" pitchFamily="18" charset="0"/>
                <a:ea typeface="Calibri" panose="020F0502020204030204" pitchFamily="34" charset="0"/>
                <a:cs typeface="Times New Roman" panose="02020603050405020304" pitchFamily="18" charset="0"/>
              </a:rPr>
              <a:t>In Colloque Formes d'éducation et processus d'émancipation</a:t>
            </a:r>
            <a:r>
              <a:rPr lang="fr-FR" sz="1600" dirty="0">
                <a:latin typeface="Times New Roman" panose="02020603050405020304" pitchFamily="18" charset="0"/>
                <a:ea typeface="Calibri" panose="020F0502020204030204" pitchFamily="34" charset="0"/>
                <a:cs typeface="Times New Roman" panose="02020603050405020304" pitchFamily="18" charset="0"/>
              </a:rPr>
              <a:t> (pp. 151-p). Presses Universitaires de Rennes.</a:t>
            </a:r>
          </a:p>
          <a:p>
            <a:pPr>
              <a:lnSpc>
                <a:spcPct val="107000"/>
              </a:lnSpc>
              <a:spcAft>
                <a:spcPts val="800"/>
              </a:spcAft>
            </a:pPr>
            <a:r>
              <a:rPr lang="fr-FR" sz="1600" dirty="0">
                <a:latin typeface="Times New Roman" panose="02020603050405020304" pitchFamily="18" charset="0"/>
                <a:ea typeface="Calibri" panose="020F0502020204030204" pitchFamily="34" charset="0"/>
                <a:cs typeface="Times New Roman" panose="02020603050405020304" pitchFamily="18" charset="0"/>
              </a:rPr>
              <a:t>Barthes, A. (2017). Quels outils </a:t>
            </a:r>
            <a:r>
              <a:rPr lang="fr-FR" sz="1600" dirty="0" err="1">
                <a:latin typeface="Times New Roman" panose="02020603050405020304" pitchFamily="18" charset="0"/>
                <a:ea typeface="Calibri" panose="020F0502020204030204" pitchFamily="34" charset="0"/>
                <a:cs typeface="Times New Roman" panose="02020603050405020304" pitchFamily="18" charset="0"/>
              </a:rPr>
              <a:t>curriculaires</a:t>
            </a:r>
            <a:r>
              <a:rPr lang="fr-FR" sz="1600" dirty="0">
                <a:latin typeface="Times New Roman" panose="02020603050405020304" pitchFamily="18" charset="0"/>
                <a:ea typeface="Calibri" panose="020F0502020204030204" pitchFamily="34" charset="0"/>
                <a:cs typeface="Times New Roman" panose="02020603050405020304" pitchFamily="18" charset="0"/>
              </a:rPr>
              <a:t> pour des «éducations à» vers une citoyenneté politique?. </a:t>
            </a:r>
            <a:r>
              <a:rPr lang="fr-FR" sz="1600" i="1" dirty="0" err="1">
                <a:latin typeface="Times New Roman" panose="02020603050405020304" pitchFamily="18" charset="0"/>
                <a:ea typeface="Calibri" panose="020F0502020204030204" pitchFamily="34" charset="0"/>
                <a:cs typeface="Times New Roman" panose="02020603050405020304" pitchFamily="18" charset="0"/>
              </a:rPr>
              <a:t>Educations</a:t>
            </a:r>
            <a:r>
              <a:rPr lang="fr-FR" sz="1600" i="1" dirty="0">
                <a:latin typeface="Times New Roman" panose="02020603050405020304" pitchFamily="18" charset="0"/>
                <a:ea typeface="Calibri" panose="020F0502020204030204" pitchFamily="34" charset="0"/>
                <a:cs typeface="Times New Roman" panose="02020603050405020304" pitchFamily="18" charset="0"/>
              </a:rPr>
              <a:t>, 17</a:t>
            </a:r>
            <a:r>
              <a:rPr lang="fr-FR" sz="1600" dirty="0">
                <a:latin typeface="Times New Roman" panose="02020603050405020304" pitchFamily="18" charset="0"/>
                <a:ea typeface="Calibri" panose="020F0502020204030204" pitchFamily="34" charset="0"/>
                <a:cs typeface="Times New Roman" panose="02020603050405020304" pitchFamily="18" charset="0"/>
              </a:rPr>
              <a:t>(1), 25-40.</a:t>
            </a:r>
          </a:p>
          <a:p>
            <a:pPr>
              <a:lnSpc>
                <a:spcPct val="107000"/>
              </a:lnSpc>
              <a:spcAft>
                <a:spcPts val="800"/>
              </a:spcAft>
            </a:pPr>
            <a:r>
              <a:rPr lang="fr-FR" sz="1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Barthes, A., &amp; Alpe, Y. (2018). Les «éducations à», une remise en cause de la forme scolaire?. </a:t>
            </a:r>
            <a:r>
              <a:rPr lang="fr-FR" sz="1600"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Carrefours de l'éducation</a:t>
            </a:r>
            <a:r>
              <a:rPr lang="fr-FR" sz="1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(1), 23-37.</a:t>
            </a: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a:latin typeface="Times New Roman" panose="02020603050405020304" pitchFamily="18" charset="0"/>
                <a:ea typeface="Calibri" panose="020F0502020204030204" pitchFamily="34" charset="0"/>
                <a:cs typeface="Times New Roman" panose="02020603050405020304" pitchFamily="18" charset="0"/>
              </a:rPr>
              <a:t>Berger D., </a:t>
            </a:r>
            <a:r>
              <a:rPr lang="fr-FR" sz="1600" dirty="0" err="1">
                <a:latin typeface="Times New Roman" panose="02020603050405020304" pitchFamily="18" charset="0"/>
                <a:ea typeface="Calibri" panose="020F0502020204030204" pitchFamily="34" charset="0"/>
                <a:cs typeface="Times New Roman" panose="02020603050405020304" pitchFamily="18" charset="0"/>
              </a:rPr>
              <a:t>Nekaa</a:t>
            </a:r>
            <a:r>
              <a:rPr lang="fr-FR" sz="1600" dirty="0">
                <a:latin typeface="Times New Roman" panose="02020603050405020304" pitchFamily="18" charset="0"/>
                <a:ea typeface="Calibri" panose="020F0502020204030204" pitchFamily="34" charset="0"/>
                <a:cs typeface="Times New Roman" panose="02020603050405020304" pitchFamily="18" charset="0"/>
              </a:rPr>
              <a:t> M., </a:t>
            </a:r>
            <a:r>
              <a:rPr lang="fr-FR" sz="1600" dirty="0" err="1">
                <a:latin typeface="Times New Roman" panose="02020603050405020304" pitchFamily="18" charset="0"/>
                <a:ea typeface="Calibri" panose="020F0502020204030204" pitchFamily="34" charset="0"/>
                <a:cs typeface="Times New Roman" panose="02020603050405020304" pitchFamily="18" charset="0"/>
              </a:rPr>
              <a:t>Courty</a:t>
            </a:r>
            <a:r>
              <a:rPr lang="fr-FR" sz="1600" dirty="0">
                <a:latin typeface="Times New Roman" panose="02020603050405020304" pitchFamily="18" charset="0"/>
                <a:ea typeface="Calibri" panose="020F0502020204030204" pitchFamily="34" charset="0"/>
                <a:cs typeface="Times New Roman" panose="02020603050405020304" pitchFamily="18" charset="0"/>
              </a:rPr>
              <a:t> P. (2009). Infirmiers scolaires : représentations et pratiques d’éducation à la santé, </a:t>
            </a:r>
            <a:r>
              <a:rPr lang="fr-FR" sz="1600" i="1" dirty="0">
                <a:latin typeface="Times New Roman" panose="02020603050405020304" pitchFamily="18" charset="0"/>
                <a:ea typeface="Calibri" panose="020F0502020204030204" pitchFamily="34" charset="0"/>
                <a:cs typeface="Times New Roman" panose="02020603050405020304" pitchFamily="18" charset="0"/>
              </a:rPr>
              <a:t>Santé Publique</a:t>
            </a:r>
            <a:r>
              <a:rPr lang="fr-FR" sz="1600" dirty="0">
                <a:latin typeface="Times New Roman" panose="02020603050405020304" pitchFamily="18" charset="0"/>
                <a:ea typeface="Calibri" panose="020F0502020204030204" pitchFamily="34" charset="0"/>
                <a:cs typeface="Times New Roman" panose="02020603050405020304" pitchFamily="18" charset="0"/>
              </a:rPr>
              <a:t>, n° 21, p. 43-59.</a:t>
            </a:r>
          </a:p>
          <a:p>
            <a:pPr>
              <a:lnSpc>
                <a:spcPct val="107000"/>
              </a:lnSpc>
              <a:spcAft>
                <a:spcPts val="800"/>
              </a:spcAft>
            </a:pPr>
            <a:r>
              <a:rPr lang="fr-FR" sz="1600" dirty="0" err="1">
                <a:latin typeface="Times New Roman" panose="02020603050405020304" pitchFamily="18" charset="0"/>
                <a:ea typeface="Calibri" panose="020F0502020204030204" pitchFamily="34" charset="0"/>
                <a:cs typeface="Times New Roman" panose="02020603050405020304" pitchFamily="18" charset="0"/>
              </a:rPr>
              <a:t>Guiet</a:t>
            </a:r>
            <a:r>
              <a:rPr lang="fr-FR" sz="1600" dirty="0">
                <a:latin typeface="Times New Roman" panose="02020603050405020304" pitchFamily="18" charset="0"/>
                <a:ea typeface="Calibri" panose="020F0502020204030204" pitchFamily="34" charset="0"/>
                <a:cs typeface="Times New Roman" panose="02020603050405020304" pitchFamily="18" charset="0"/>
              </a:rPr>
              <a:t>-Silvain, J., Jourdan, D., </a:t>
            </a:r>
            <a:r>
              <a:rPr lang="fr-FR" sz="1600" dirty="0" err="1">
                <a:latin typeface="Times New Roman" panose="02020603050405020304" pitchFamily="18" charset="0"/>
                <a:ea typeface="Calibri" panose="020F0502020204030204" pitchFamily="34" charset="0"/>
                <a:cs typeface="Times New Roman" panose="02020603050405020304" pitchFamily="18" charset="0"/>
              </a:rPr>
              <a:t>Parayre</a:t>
            </a:r>
            <a:r>
              <a:rPr lang="fr-FR" sz="1600" dirty="0">
                <a:latin typeface="Times New Roman" panose="02020603050405020304" pitchFamily="18" charset="0"/>
                <a:ea typeface="Calibri" panose="020F0502020204030204" pitchFamily="34" charset="0"/>
                <a:cs typeface="Times New Roman" panose="02020603050405020304" pitchFamily="18" charset="0"/>
              </a:rPr>
              <a:t>, S., </a:t>
            </a:r>
            <a:r>
              <a:rPr lang="fr-FR" sz="1600" dirty="0" err="1">
                <a:latin typeface="Times New Roman" panose="02020603050405020304" pitchFamily="18" charset="0"/>
                <a:ea typeface="Calibri" panose="020F0502020204030204" pitchFamily="34" charset="0"/>
                <a:cs typeface="Times New Roman" panose="02020603050405020304" pitchFamily="18" charset="0"/>
              </a:rPr>
              <a:t>Simar</a:t>
            </a:r>
            <a:r>
              <a:rPr lang="fr-FR" sz="1600" dirty="0">
                <a:latin typeface="Times New Roman" panose="02020603050405020304" pitchFamily="18" charset="0"/>
                <a:ea typeface="Calibri" panose="020F0502020204030204" pitchFamily="34" charset="0"/>
                <a:cs typeface="Times New Roman" panose="02020603050405020304" pitchFamily="18" charset="0"/>
              </a:rPr>
              <a:t>, C., </a:t>
            </a:r>
            <a:r>
              <a:rPr lang="fr-FR" sz="1600" dirty="0" err="1">
                <a:latin typeface="Times New Roman" panose="02020603050405020304" pitchFamily="18" charset="0"/>
                <a:ea typeface="Calibri" panose="020F0502020204030204" pitchFamily="34" charset="0"/>
                <a:cs typeface="Times New Roman" panose="02020603050405020304" pitchFamily="18" charset="0"/>
              </a:rPr>
              <a:t>Pizon</a:t>
            </a:r>
            <a:r>
              <a:rPr lang="fr-FR" sz="1600" dirty="0">
                <a:latin typeface="Times New Roman" panose="02020603050405020304" pitchFamily="18" charset="0"/>
                <a:ea typeface="Calibri" panose="020F0502020204030204" pitchFamily="34" charset="0"/>
                <a:cs typeface="Times New Roman" panose="02020603050405020304" pitchFamily="18" charset="0"/>
              </a:rPr>
              <a:t>, F., &amp; Berger, D. (2011). Éducation à la santé en milieu scolaire, mise en perspective historique et internationale. </a:t>
            </a:r>
            <a:r>
              <a:rPr lang="fr-FR" sz="1600" i="1" dirty="0">
                <a:latin typeface="Times New Roman" panose="02020603050405020304" pitchFamily="18" charset="0"/>
                <a:ea typeface="Calibri" panose="020F0502020204030204" pitchFamily="34" charset="0"/>
                <a:cs typeface="Times New Roman" panose="02020603050405020304" pitchFamily="18" charset="0"/>
              </a:rPr>
              <a:t>Carrefours de l'éducation</a:t>
            </a:r>
            <a:r>
              <a:rPr lang="fr-FR" sz="1600" dirty="0">
                <a:latin typeface="Times New Roman" panose="02020603050405020304" pitchFamily="18" charset="0"/>
                <a:ea typeface="Calibri" panose="020F0502020204030204" pitchFamily="34" charset="0"/>
                <a:cs typeface="Times New Roman" panose="02020603050405020304" pitchFamily="18" charset="0"/>
              </a:rPr>
              <a:t>, (2), 105-127.</a:t>
            </a:r>
          </a:p>
          <a:p>
            <a:pPr>
              <a:lnSpc>
                <a:spcPct val="107000"/>
              </a:lnSpc>
              <a:spcAft>
                <a:spcPts val="800"/>
              </a:spcAft>
            </a:pPr>
            <a:r>
              <a:rPr lang="fr-FR" sz="1600" dirty="0">
                <a:latin typeface="Times New Roman" panose="02020603050405020304" pitchFamily="18" charset="0"/>
                <a:ea typeface="Calibri" panose="020F0502020204030204" pitchFamily="34" charset="0"/>
                <a:cs typeface="Times New Roman" panose="02020603050405020304" pitchFamily="18" charset="0"/>
              </a:rPr>
              <a:t>Hadji, C. (1992). </a:t>
            </a:r>
            <a:r>
              <a:rPr lang="fr-FR" sz="1600" i="1" dirty="0">
                <a:latin typeface="Times New Roman" panose="02020603050405020304" pitchFamily="18" charset="0"/>
                <a:ea typeface="Calibri" panose="020F0502020204030204" pitchFamily="34" charset="0"/>
                <a:cs typeface="Times New Roman" panose="02020603050405020304" pitchFamily="18" charset="0"/>
              </a:rPr>
              <a:t>L'évaluation des actions éducatives</a:t>
            </a:r>
            <a:r>
              <a:rPr lang="fr-FR" sz="1600" dirty="0">
                <a:latin typeface="Times New Roman" panose="02020603050405020304" pitchFamily="18" charset="0"/>
                <a:ea typeface="Calibri" panose="020F0502020204030204" pitchFamily="34" charset="0"/>
                <a:cs typeface="Times New Roman" panose="02020603050405020304" pitchFamily="18" charset="0"/>
              </a:rPr>
              <a:t>. </a:t>
            </a:r>
            <a:r>
              <a:rPr lang="fr-FR" sz="1600" dirty="0" err="1">
                <a:latin typeface="Times New Roman" panose="02020603050405020304" pitchFamily="18" charset="0"/>
                <a:ea typeface="Calibri" panose="020F0502020204030204" pitchFamily="34" charset="0"/>
                <a:cs typeface="Times New Roman" panose="02020603050405020304" pitchFamily="18" charset="0"/>
              </a:rPr>
              <a:t>FeniXX</a:t>
            </a:r>
            <a:r>
              <a:rPr lang="fr-FR" sz="1600"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fr-FR" sz="1600" dirty="0">
                <a:latin typeface="Times New Roman" panose="02020603050405020304" pitchFamily="18" charset="0"/>
                <a:ea typeface="Calibri" panose="020F0502020204030204" pitchFamily="34" charset="0"/>
                <a:cs typeface="Times New Roman" panose="02020603050405020304" pitchFamily="18" charset="0"/>
              </a:rPr>
              <a:t>Caparros-Mencacci, N. (2003). Pour une intelligibilité de situations de confrontation à un problème, dans l’enseignement et la formation universitaire </a:t>
            </a:r>
            <a:r>
              <a:rPr lang="fr-FR" sz="1600" dirty="0" err="1">
                <a:latin typeface="Times New Roman" panose="02020603050405020304" pitchFamily="18" charset="0"/>
                <a:ea typeface="Calibri" panose="020F0502020204030204" pitchFamily="34" charset="0"/>
                <a:cs typeface="Times New Roman" panose="02020603050405020304" pitchFamily="18" charset="0"/>
              </a:rPr>
              <a:t>professionnalisante</a:t>
            </a:r>
            <a:r>
              <a:rPr lang="fr-FR" sz="1600" dirty="0">
                <a:latin typeface="Times New Roman" panose="02020603050405020304" pitchFamily="18" charset="0"/>
                <a:ea typeface="Calibri" panose="020F0502020204030204" pitchFamily="34" charset="0"/>
                <a:cs typeface="Times New Roman" panose="02020603050405020304" pitchFamily="18" charset="0"/>
              </a:rPr>
              <a:t>. </a:t>
            </a:r>
            <a:r>
              <a:rPr lang="fr-FR" sz="1600" i="1" dirty="0">
                <a:latin typeface="Times New Roman" panose="02020603050405020304" pitchFamily="18" charset="0"/>
                <a:ea typeface="Calibri" panose="020F0502020204030204" pitchFamily="34" charset="0"/>
                <a:cs typeface="Times New Roman" panose="02020603050405020304" pitchFamily="18" charset="0"/>
              </a:rPr>
              <a:t>Atelier National de Reproduction des Thèses, Presses Universitaires de Lille.</a:t>
            </a: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1600" dirty="0">
                <a:latin typeface="Times New Roman" panose="02020603050405020304" pitchFamily="18" charset="0"/>
                <a:ea typeface="Calibri" panose="020F0502020204030204" pitchFamily="34" charset="0"/>
                <a:cs typeface="Times New Roman" panose="02020603050405020304" pitchFamily="18" charset="0"/>
              </a:rPr>
              <a:t>Lange, J. M., Trouvé, A., &amp; Victor, P. (2007). Expression d'une opinion raisonnée dans les éducations à…: quels indicateurs?. In </a:t>
            </a:r>
            <a:r>
              <a:rPr lang="fr-FR" sz="1600" i="1" dirty="0" err="1">
                <a:latin typeface="Times New Roman" panose="02020603050405020304" pitchFamily="18" charset="0"/>
                <a:ea typeface="Calibri" panose="020F0502020204030204" pitchFamily="34" charset="0"/>
                <a:cs typeface="Times New Roman" panose="02020603050405020304" pitchFamily="18" charset="0"/>
              </a:rPr>
              <a:t>AECSE</a:t>
            </a:r>
            <a:r>
              <a:rPr lang="fr-FR" sz="1600"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fr-FR" sz="1600" dirty="0" err="1">
                <a:latin typeface="Times New Roman" panose="02020603050405020304" pitchFamily="18" charset="0"/>
                <a:ea typeface="Calibri" panose="020F0502020204030204" pitchFamily="34" charset="0"/>
                <a:cs typeface="Times New Roman" panose="02020603050405020304" pitchFamily="18" charset="0"/>
              </a:rPr>
              <a:t>Liarakou</a:t>
            </a:r>
            <a:r>
              <a:rPr lang="fr-FR" sz="1600" dirty="0">
                <a:latin typeface="Times New Roman" panose="02020603050405020304" pitchFamily="18" charset="0"/>
                <a:ea typeface="Calibri" panose="020F0502020204030204" pitchFamily="34" charset="0"/>
                <a:cs typeface="Times New Roman" panose="02020603050405020304" pitchFamily="18" charset="0"/>
              </a:rPr>
              <a:t>, G., &amp; </a:t>
            </a:r>
            <a:r>
              <a:rPr lang="fr-FR" sz="1600" dirty="0" err="1">
                <a:latin typeface="Times New Roman" panose="02020603050405020304" pitchFamily="18" charset="0"/>
                <a:ea typeface="Calibri" panose="020F0502020204030204" pitchFamily="34" charset="0"/>
                <a:cs typeface="Times New Roman" panose="02020603050405020304" pitchFamily="18" charset="0"/>
              </a:rPr>
              <a:t>Flogaitis</a:t>
            </a:r>
            <a:r>
              <a:rPr lang="fr-FR" sz="1600" dirty="0">
                <a:latin typeface="Times New Roman" panose="02020603050405020304" pitchFamily="18" charset="0"/>
                <a:ea typeface="Calibri" panose="020F0502020204030204" pitchFamily="34" charset="0"/>
                <a:cs typeface="Times New Roman" panose="02020603050405020304" pitchFamily="18" charset="0"/>
              </a:rPr>
              <a:t>, E. (2000). Quelle évaluation pour quelle éducation relative à l’environnement?. </a:t>
            </a:r>
            <a:r>
              <a:rPr lang="fr-FR" sz="1600" i="1" dirty="0">
                <a:latin typeface="Times New Roman" panose="02020603050405020304" pitchFamily="18" charset="0"/>
                <a:ea typeface="Calibri" panose="020F0502020204030204" pitchFamily="34" charset="0"/>
                <a:cs typeface="Times New Roman" panose="02020603050405020304" pitchFamily="18" charset="0"/>
              </a:rPr>
              <a:t>Éducation relative à l'environnement. Regards-Recherches-Réflexions</a:t>
            </a:r>
            <a:r>
              <a:rPr lang="fr-FR" sz="1600" dirty="0">
                <a:latin typeface="Times New Roman" panose="02020603050405020304" pitchFamily="18" charset="0"/>
                <a:ea typeface="Calibri" panose="020F0502020204030204" pitchFamily="34" charset="0"/>
                <a:cs typeface="Times New Roman" panose="02020603050405020304" pitchFamily="18" charset="0"/>
              </a:rPr>
              <a:t>, (Volume 2).</a:t>
            </a:r>
          </a:p>
          <a:p>
            <a:pPr>
              <a:lnSpc>
                <a:spcPct val="107000"/>
              </a:lnSpc>
              <a:spcAft>
                <a:spcPts val="800"/>
              </a:spcAft>
            </a:pPr>
            <a:r>
              <a:rPr lang="fr-FR" sz="1600" dirty="0" err="1">
                <a:latin typeface="Times New Roman" panose="02020603050405020304" pitchFamily="18" charset="0"/>
                <a:ea typeface="Calibri" panose="020F0502020204030204" pitchFamily="34" charset="0"/>
                <a:cs typeface="Times New Roman" panose="02020603050405020304" pitchFamily="18" charset="0"/>
              </a:rPr>
              <a:t>Tourmen</a:t>
            </a:r>
            <a:r>
              <a:rPr lang="fr-FR" sz="1600" dirty="0">
                <a:latin typeface="Times New Roman" panose="02020603050405020304" pitchFamily="18" charset="0"/>
                <a:ea typeface="Calibri" panose="020F0502020204030204" pitchFamily="34" charset="0"/>
                <a:cs typeface="Times New Roman" panose="02020603050405020304" pitchFamily="18" charset="0"/>
              </a:rPr>
              <a:t>, C. (2007). </a:t>
            </a:r>
            <a:r>
              <a:rPr lang="fr-FR" sz="1600" i="1" dirty="0">
                <a:latin typeface="Times New Roman" panose="02020603050405020304" pitchFamily="18" charset="0"/>
                <a:ea typeface="Calibri" panose="020F0502020204030204" pitchFamily="34" charset="0"/>
                <a:cs typeface="Times New Roman" panose="02020603050405020304" pitchFamily="18" charset="0"/>
              </a:rPr>
              <a:t>Les compétences des évaluateurs: le cas des évaluateurs de politiques publiques </a:t>
            </a:r>
            <a:r>
              <a:rPr lang="fr-FR" sz="1600" dirty="0">
                <a:latin typeface="Times New Roman" panose="02020603050405020304" pitchFamily="18" charset="0"/>
                <a:ea typeface="Calibri" panose="020F0502020204030204" pitchFamily="34" charset="0"/>
                <a:cs typeface="Times New Roman" panose="02020603050405020304" pitchFamily="18" charset="0"/>
              </a:rPr>
              <a:t>(Doctoral dissertation, Grenoble 2).</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ZoneTexte 2"/>
          <p:cNvSpPr txBox="1"/>
          <p:nvPr/>
        </p:nvSpPr>
        <p:spPr>
          <a:xfrm>
            <a:off x="4216468" y="1240270"/>
            <a:ext cx="2940228" cy="800219"/>
          </a:xfrm>
          <a:prstGeom prst="rect">
            <a:avLst/>
          </a:prstGeom>
          <a:noFill/>
        </p:spPr>
        <p:txBody>
          <a:bodyPr wrap="none" rtlCol="0">
            <a:spAutoFit/>
          </a:bodyPr>
          <a:lstStyle/>
          <a:p>
            <a:r>
              <a:rPr lang="fr-FR" sz="2800" dirty="0">
                <a:latin typeface="Times New Roman" panose="02020603050405020304" pitchFamily="18" charset="0"/>
                <a:cs typeface="Times New Roman" panose="02020603050405020304" pitchFamily="18" charset="0"/>
              </a:rPr>
              <a:t>BIBLIOGRAPHIE</a:t>
            </a:r>
          </a:p>
          <a:p>
            <a:endParaRPr lang="fr-FR" dirty="0"/>
          </a:p>
        </p:txBody>
      </p:sp>
    </p:spTree>
    <p:extLst>
      <p:ext uri="{BB962C8B-B14F-4D97-AF65-F5344CB8AC3E}">
        <p14:creationId xmlns:p14="http://schemas.microsoft.com/office/powerpoint/2010/main" val="280192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9606" y="15831"/>
            <a:ext cx="734143" cy="990566"/>
          </a:xfrm>
          <a:prstGeom prst="rect">
            <a:avLst/>
          </a:prstGeom>
        </p:spPr>
      </p:pic>
      <p:pic>
        <p:nvPicPr>
          <p:cNvPr id="5" name="Image 4"/>
          <p:cNvPicPr>
            <a:picLocks noChangeAspect="1"/>
          </p:cNvPicPr>
          <p:nvPr/>
        </p:nvPicPr>
        <p:blipFill>
          <a:blip r:embed="rId3"/>
          <a:stretch>
            <a:fillRect/>
          </a:stretch>
        </p:blipFill>
        <p:spPr>
          <a:xfrm>
            <a:off x="10581146" y="-21850"/>
            <a:ext cx="1565839" cy="1443295"/>
          </a:xfrm>
          <a:prstGeom prst="rect">
            <a:avLst/>
          </a:prstGeom>
        </p:spPr>
      </p:pic>
      <p:pic>
        <p:nvPicPr>
          <p:cNvPr id="6" name="Image 5"/>
          <p:cNvPicPr>
            <a:picLocks noChangeAspect="1"/>
          </p:cNvPicPr>
          <p:nvPr/>
        </p:nvPicPr>
        <p:blipFill>
          <a:blip r:embed="rId4"/>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17</a:t>
            </a:fld>
            <a:endParaRPr lang="fr-FR"/>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3003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9606" y="15831"/>
            <a:ext cx="734143" cy="990566"/>
          </a:xfrm>
          <a:prstGeom prst="rect">
            <a:avLst/>
          </a:prstGeom>
        </p:spPr>
      </p:pic>
      <p:pic>
        <p:nvPicPr>
          <p:cNvPr id="5" name="Image 4"/>
          <p:cNvPicPr>
            <a:picLocks noChangeAspect="1"/>
          </p:cNvPicPr>
          <p:nvPr/>
        </p:nvPicPr>
        <p:blipFill>
          <a:blip r:embed="rId3"/>
          <a:stretch>
            <a:fillRect/>
          </a:stretch>
        </p:blipFill>
        <p:spPr>
          <a:xfrm>
            <a:off x="10581146" y="-21850"/>
            <a:ext cx="1565839" cy="1443295"/>
          </a:xfrm>
          <a:prstGeom prst="rect">
            <a:avLst/>
          </a:prstGeom>
        </p:spPr>
      </p:pic>
      <p:pic>
        <p:nvPicPr>
          <p:cNvPr id="6" name="Image 5"/>
          <p:cNvPicPr>
            <a:picLocks noChangeAspect="1"/>
          </p:cNvPicPr>
          <p:nvPr/>
        </p:nvPicPr>
        <p:blipFill>
          <a:blip r:embed="rId4"/>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18</a:t>
            </a:fld>
            <a:endParaRPr lang="fr-FR"/>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6" name="ZoneTexte 25"/>
          <p:cNvSpPr txBox="1"/>
          <p:nvPr/>
        </p:nvSpPr>
        <p:spPr>
          <a:xfrm>
            <a:off x="503099" y="6157028"/>
            <a:ext cx="3473580" cy="369332"/>
          </a:xfrm>
          <a:prstGeom prst="rect">
            <a:avLst/>
          </a:prstGeom>
          <a:noFill/>
        </p:spPr>
        <p:txBody>
          <a:bodyPr wrap="none" rtlCol="0">
            <a:spAutoFit/>
          </a:bodyPr>
          <a:lstStyle/>
          <a:p>
            <a:r>
              <a:rPr lang="fr-FR" dirty="0" smtClean="0"/>
              <a:t>Grille indicative d’évaluation au GO</a:t>
            </a:r>
            <a:endParaRPr lang="fr-FR" dirty="0"/>
          </a:p>
        </p:txBody>
      </p:sp>
    </p:spTree>
    <p:extLst>
      <p:ext uri="{BB962C8B-B14F-4D97-AF65-F5344CB8AC3E}">
        <p14:creationId xmlns:p14="http://schemas.microsoft.com/office/powerpoint/2010/main" val="4061424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9606" y="15831"/>
            <a:ext cx="734143" cy="990566"/>
          </a:xfrm>
          <a:prstGeom prst="rect">
            <a:avLst/>
          </a:prstGeom>
        </p:spPr>
      </p:pic>
      <p:pic>
        <p:nvPicPr>
          <p:cNvPr id="5" name="Image 4"/>
          <p:cNvPicPr>
            <a:picLocks noChangeAspect="1"/>
          </p:cNvPicPr>
          <p:nvPr/>
        </p:nvPicPr>
        <p:blipFill>
          <a:blip r:embed="rId3"/>
          <a:stretch>
            <a:fillRect/>
          </a:stretch>
        </p:blipFill>
        <p:spPr>
          <a:xfrm>
            <a:off x="10581146" y="-21850"/>
            <a:ext cx="1565839" cy="1443295"/>
          </a:xfrm>
          <a:prstGeom prst="rect">
            <a:avLst/>
          </a:prstGeom>
        </p:spPr>
      </p:pic>
      <p:pic>
        <p:nvPicPr>
          <p:cNvPr id="6" name="Image 5"/>
          <p:cNvPicPr>
            <a:picLocks noChangeAspect="1"/>
          </p:cNvPicPr>
          <p:nvPr/>
        </p:nvPicPr>
        <p:blipFill>
          <a:blip r:embed="rId4"/>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19</a:t>
            </a:fld>
            <a:endParaRPr lang="fr-FR"/>
          </a:p>
        </p:txBody>
      </p:sp>
      <p:sp>
        <p:nvSpPr>
          <p:cNvPr id="8" name="Espace réservé du contenu 2"/>
          <p:cNvSpPr txBox="1">
            <a:spLocks/>
          </p:cNvSpPr>
          <p:nvPr/>
        </p:nvSpPr>
        <p:spPr>
          <a:xfrm>
            <a:off x="231811" y="1314700"/>
            <a:ext cx="11697866" cy="3622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dirty="0" smtClean="0">
                <a:latin typeface="Times New Roman" panose="02020603050405020304" pitchFamily="18" charset="0"/>
                <a:cs typeface="Times New Roman" panose="02020603050405020304" pitchFamily="18" charset="0"/>
              </a:rPr>
              <a:t>3.2. LE GO : UNE OPPORTUNITÉ À ÉVALUER LES ES ? </a:t>
            </a:r>
          </a:p>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6" name="ZoneTexte 25"/>
          <p:cNvSpPr txBox="1"/>
          <p:nvPr/>
        </p:nvSpPr>
        <p:spPr>
          <a:xfrm>
            <a:off x="503099" y="6157028"/>
            <a:ext cx="3473580" cy="369332"/>
          </a:xfrm>
          <a:prstGeom prst="rect">
            <a:avLst/>
          </a:prstGeom>
          <a:noFill/>
        </p:spPr>
        <p:txBody>
          <a:bodyPr wrap="none" rtlCol="0">
            <a:spAutoFit/>
          </a:bodyPr>
          <a:lstStyle/>
          <a:p>
            <a:r>
              <a:rPr lang="fr-FR" dirty="0" smtClean="0"/>
              <a:t>Grille indicative d’évaluation au GO</a:t>
            </a:r>
            <a:endParaRPr lang="fr-FR" dirty="0"/>
          </a:p>
        </p:txBody>
      </p:sp>
    </p:spTree>
    <p:extLst>
      <p:ext uri="{BB962C8B-B14F-4D97-AF65-F5344CB8AC3E}">
        <p14:creationId xmlns:p14="http://schemas.microsoft.com/office/powerpoint/2010/main" val="415153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4363" y="2305255"/>
            <a:ext cx="11622827" cy="1251622"/>
          </a:xfrm>
        </p:spPr>
        <p:txBody>
          <a:bodyPr>
            <a:normAutofit/>
          </a:bodyPr>
          <a:lstStyle/>
          <a:p>
            <a:pPr marL="0" indent="0" algn="just">
              <a:buNone/>
            </a:pPr>
            <a:r>
              <a:rPr lang="fr-FR" dirty="0" smtClean="0">
                <a:latin typeface="Times New Roman" panose="02020603050405020304" pitchFamily="18" charset="0"/>
                <a:cs typeface="Times New Roman" panose="02020603050405020304" pitchFamily="18" charset="0"/>
              </a:rPr>
              <a:t>- Quelle est la </a:t>
            </a:r>
            <a:r>
              <a:rPr lang="fr-FR" dirty="0">
                <a:latin typeface="Times New Roman" panose="02020603050405020304" pitchFamily="18" charset="0"/>
                <a:cs typeface="Times New Roman" panose="02020603050405020304" pitchFamily="18" charset="0"/>
              </a:rPr>
              <a:t>place de l’éducation à la santé </a:t>
            </a:r>
            <a:r>
              <a:rPr lang="fr-FR" dirty="0" smtClean="0">
                <a:latin typeface="Times New Roman" panose="02020603050405020304" pitchFamily="18" charset="0"/>
                <a:cs typeface="Times New Roman" panose="02020603050405020304" pitchFamily="18" charset="0"/>
              </a:rPr>
              <a:t>dans les disciplines </a:t>
            </a:r>
            <a:r>
              <a:rPr lang="fr-FR" dirty="0">
                <a:latin typeface="Times New Roman" panose="02020603050405020304" pitchFamily="18" charset="0"/>
                <a:cs typeface="Times New Roman" panose="02020603050405020304" pitchFamily="18" charset="0"/>
              </a:rPr>
              <a:t>de spécialités </a:t>
            </a:r>
            <a:r>
              <a:rPr lang="fr-FR" dirty="0" smtClean="0">
                <a:latin typeface="Times New Roman" panose="02020603050405020304" pitchFamily="18" charset="0"/>
                <a:cs typeface="Times New Roman" panose="02020603050405020304" pitchFamily="18" charset="0"/>
              </a:rPr>
              <a:t>              du </a:t>
            </a:r>
            <a:r>
              <a:rPr lang="fr-FR" dirty="0">
                <a:latin typeface="Times New Roman" panose="02020603050405020304" pitchFamily="18" charset="0"/>
                <a:cs typeface="Times New Roman" panose="02020603050405020304" pitchFamily="18" charset="0"/>
              </a:rPr>
              <a:t>baccalauréat </a:t>
            </a:r>
            <a:r>
              <a:rPr lang="fr-FR" dirty="0" smtClean="0">
                <a:latin typeface="Times New Roman" panose="02020603050405020304" pitchFamily="18" charset="0"/>
                <a:cs typeface="Times New Roman" panose="02020603050405020304" pitchFamily="18" charset="0"/>
              </a:rPr>
              <a:t>ST2S</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pic>
        <p:nvPicPr>
          <p:cNvPr id="4" name="Image 3"/>
          <p:cNvPicPr>
            <a:picLocks noChangeAspect="1"/>
          </p:cNvPicPr>
          <p:nvPr/>
        </p:nvPicPr>
        <p:blipFill>
          <a:blip r:embed="rId3"/>
          <a:stretch>
            <a:fillRect/>
          </a:stretch>
        </p:blipFill>
        <p:spPr>
          <a:xfrm>
            <a:off x="209661" y="180754"/>
            <a:ext cx="928024" cy="1252166"/>
          </a:xfrm>
          <a:prstGeom prst="rect">
            <a:avLst/>
          </a:prstGeom>
        </p:spPr>
      </p:pic>
      <p:pic>
        <p:nvPicPr>
          <p:cNvPr id="5" name="Image 4"/>
          <p:cNvPicPr>
            <a:picLocks noChangeAspect="1"/>
          </p:cNvPicPr>
          <p:nvPr/>
        </p:nvPicPr>
        <p:blipFill>
          <a:blip r:embed="rId4"/>
          <a:stretch>
            <a:fillRect/>
          </a:stretch>
        </p:blipFill>
        <p:spPr>
          <a:xfrm>
            <a:off x="9835116" y="-134259"/>
            <a:ext cx="2252662" cy="2076367"/>
          </a:xfrm>
          <a:prstGeom prst="rect">
            <a:avLst/>
          </a:prstGeom>
        </p:spPr>
      </p:pic>
      <p:pic>
        <p:nvPicPr>
          <p:cNvPr id="6" name="Image 5"/>
          <p:cNvPicPr>
            <a:picLocks noChangeAspect="1"/>
          </p:cNvPicPr>
          <p:nvPr/>
        </p:nvPicPr>
        <p:blipFill>
          <a:blip r:embed="rId5"/>
          <a:stretch>
            <a:fillRect/>
          </a:stretch>
        </p:blipFill>
        <p:spPr>
          <a:xfrm>
            <a:off x="2633663" y="129954"/>
            <a:ext cx="5705475" cy="1981200"/>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2</a:t>
            </a:fld>
            <a:endParaRPr lang="fr-FR"/>
          </a:p>
        </p:txBody>
      </p:sp>
      <p:sp>
        <p:nvSpPr>
          <p:cNvPr id="8" name="Espace réservé du contenu 2"/>
          <p:cNvSpPr txBox="1">
            <a:spLocks/>
          </p:cNvSpPr>
          <p:nvPr/>
        </p:nvSpPr>
        <p:spPr>
          <a:xfrm>
            <a:off x="209661" y="3374545"/>
            <a:ext cx="11878117" cy="9440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dirty="0" smtClean="0">
                <a:latin typeface="Times New Roman" panose="02020603050405020304" pitchFamily="18" charset="0"/>
                <a:cs typeface="Times New Roman" panose="02020603050405020304" pitchFamily="18" charset="0"/>
              </a:rPr>
              <a:t>- Quelles formes d’évaluation sont  </a:t>
            </a:r>
            <a:r>
              <a:rPr lang="fr-FR" dirty="0">
                <a:latin typeface="Times New Roman" panose="02020603050405020304" pitchFamily="18" charset="0"/>
                <a:cs typeface="Times New Roman" panose="02020603050405020304" pitchFamily="18" charset="0"/>
              </a:rPr>
              <a:t>proposées par l’institution </a:t>
            </a:r>
            <a:r>
              <a:rPr lang="fr-FR" dirty="0" smtClean="0">
                <a:latin typeface="Times New Roman" panose="02020603050405020304" pitchFamily="18" charset="0"/>
                <a:cs typeface="Times New Roman" panose="02020603050405020304" pitchFamily="18" charset="0"/>
              </a:rPr>
              <a:t>pour </a:t>
            </a:r>
            <a:r>
              <a:rPr lang="fr-FR" dirty="0">
                <a:latin typeface="Times New Roman" panose="02020603050405020304" pitchFamily="18" charset="0"/>
                <a:cs typeface="Times New Roman" panose="02020603050405020304" pitchFamily="18" charset="0"/>
              </a:rPr>
              <a:t>évaluer les objectifs </a:t>
            </a:r>
            <a:r>
              <a:rPr lang="fr-FR" dirty="0" smtClean="0">
                <a:latin typeface="Times New Roman" panose="02020603050405020304" pitchFamily="18" charset="0"/>
                <a:cs typeface="Times New Roman" panose="02020603050405020304" pitchFamily="18" charset="0"/>
              </a:rPr>
              <a:t>visés ?</a:t>
            </a:r>
            <a:endParaRPr lang="fr-FR" sz="3200" b="1" dirty="0">
              <a:latin typeface="Times New Roman" panose="02020603050405020304" pitchFamily="18" charset="0"/>
              <a:cs typeface="Times New Roman" panose="02020603050405020304" pitchFamily="18" charset="0"/>
            </a:endParaRPr>
          </a:p>
        </p:txBody>
      </p:sp>
      <p:sp>
        <p:nvSpPr>
          <p:cNvPr id="9" name="Espace réservé du contenu 2"/>
          <p:cNvSpPr txBox="1">
            <a:spLocks/>
          </p:cNvSpPr>
          <p:nvPr/>
        </p:nvSpPr>
        <p:spPr>
          <a:xfrm>
            <a:off x="-51723" y="4164894"/>
            <a:ext cx="12023982"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sz="3200" b="1" dirty="0">
              <a:latin typeface="Times New Roman" panose="02020603050405020304" pitchFamily="18" charset="0"/>
              <a:cs typeface="Times New Roman" panose="02020603050405020304" pitchFamily="18" charset="0"/>
            </a:endParaRPr>
          </a:p>
        </p:txBody>
      </p:sp>
      <p:sp>
        <p:nvSpPr>
          <p:cNvPr id="2" name="Rectangle 1"/>
          <p:cNvSpPr/>
          <p:nvPr/>
        </p:nvSpPr>
        <p:spPr>
          <a:xfrm>
            <a:off x="184363" y="4485628"/>
            <a:ext cx="11972259" cy="1014380"/>
          </a:xfrm>
          <a:prstGeom prst="rect">
            <a:avLst/>
          </a:prstGeom>
        </p:spPr>
        <p:txBody>
          <a:bodyPr wrap="square">
            <a:spAutoFit/>
          </a:bodyPr>
          <a:lstStyle/>
          <a:p>
            <a:pPr algn="just">
              <a:lnSpc>
                <a:spcPct val="107000"/>
              </a:lnSpc>
              <a:spcAft>
                <a:spcPts val="800"/>
              </a:spcAft>
            </a:pPr>
            <a:r>
              <a:rPr lang="fr-FR" sz="2800" dirty="0" smtClean="0">
                <a:latin typeface="Times New Roman" panose="02020603050405020304" pitchFamily="18" charset="0"/>
                <a:ea typeface="Calibri" panose="020F0502020204030204" pitchFamily="34" charset="0"/>
                <a:cs typeface="Times New Roman" panose="02020603050405020304" pitchFamily="18" charset="0"/>
              </a:rPr>
              <a:t>- Quelles difficultés sont propres </a:t>
            </a:r>
            <a:r>
              <a:rPr lang="fr-FR" sz="2800" dirty="0">
                <a:latin typeface="Times New Roman" panose="02020603050405020304" pitchFamily="18" charset="0"/>
                <a:ea typeface="Calibri" panose="020F0502020204030204" pitchFamily="34" charset="0"/>
                <a:cs typeface="Times New Roman" panose="02020603050405020304" pitchFamily="18" charset="0"/>
              </a:rPr>
              <a:t>aux enseignants de </a:t>
            </a:r>
            <a:r>
              <a:rPr lang="fr-FR" sz="2800" dirty="0" smtClean="0">
                <a:latin typeface="Times New Roman" panose="02020603050405020304" pitchFamily="18" charset="0"/>
                <a:ea typeface="Calibri" panose="020F0502020204030204" pitchFamily="34" charset="0"/>
                <a:cs typeface="Times New Roman" panose="02020603050405020304" pitchFamily="18" charset="0"/>
              </a:rPr>
              <a:t>spécialité pour évaluer </a:t>
            </a:r>
            <a:r>
              <a:rPr lang="fr-FR" sz="2800" dirty="0">
                <a:latin typeface="Times New Roman" panose="02020603050405020304" pitchFamily="18" charset="0"/>
                <a:ea typeface="Calibri" panose="020F0502020204030204" pitchFamily="34" charset="0"/>
                <a:cs typeface="Times New Roman" panose="02020603050405020304" pitchFamily="18" charset="0"/>
              </a:rPr>
              <a:t>dans le contexte particulier de ce baccalauréat </a:t>
            </a:r>
            <a:r>
              <a:rPr lang="fr-FR" sz="2800" dirty="0" smtClean="0">
                <a:latin typeface="Times New Roman" panose="02020603050405020304" pitchFamily="18" charset="0"/>
                <a:ea typeface="Calibri" panose="020F0502020204030204" pitchFamily="34" charset="0"/>
                <a:cs typeface="Times New Roman" panose="02020603050405020304" pitchFamily="18" charset="0"/>
              </a:rPr>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184363" y="5583500"/>
            <a:ext cx="11867429" cy="530594"/>
          </a:xfrm>
          <a:prstGeom prst="rect">
            <a:avLst/>
          </a:prstGeom>
        </p:spPr>
        <p:txBody>
          <a:bodyPr wrap="square">
            <a:spAutoFit/>
          </a:bodyPr>
          <a:lstStyle/>
          <a:p>
            <a:pPr algn="just">
              <a:lnSpc>
                <a:spcPct val="107000"/>
              </a:lnSpc>
              <a:spcAft>
                <a:spcPts val="800"/>
              </a:spcAft>
            </a:pPr>
            <a:r>
              <a:rPr lang="fr-FR" sz="2800" dirty="0" smtClean="0">
                <a:latin typeface="Times New Roman" panose="02020603050405020304" pitchFamily="18" charset="0"/>
                <a:ea typeface="Calibri" panose="020F0502020204030204" pitchFamily="34" charset="0"/>
                <a:cs typeface="Times New Roman" panose="02020603050405020304" pitchFamily="18" charset="0"/>
              </a:rPr>
              <a:t>- Quelle est la place du grand oral dans l’évaluation de l’Éducation à la Santé ?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6556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9606" y="15831"/>
            <a:ext cx="734143" cy="990566"/>
          </a:xfrm>
          <a:prstGeom prst="rect">
            <a:avLst/>
          </a:prstGeom>
        </p:spPr>
      </p:pic>
      <p:pic>
        <p:nvPicPr>
          <p:cNvPr id="5" name="Image 4"/>
          <p:cNvPicPr>
            <a:picLocks noChangeAspect="1"/>
          </p:cNvPicPr>
          <p:nvPr/>
        </p:nvPicPr>
        <p:blipFill>
          <a:blip r:embed="rId3"/>
          <a:stretch>
            <a:fillRect/>
          </a:stretch>
        </p:blipFill>
        <p:spPr>
          <a:xfrm>
            <a:off x="10581146" y="-21850"/>
            <a:ext cx="1565839" cy="1443295"/>
          </a:xfrm>
          <a:prstGeom prst="rect">
            <a:avLst/>
          </a:prstGeom>
        </p:spPr>
      </p:pic>
      <p:pic>
        <p:nvPicPr>
          <p:cNvPr id="6" name="Image 5"/>
          <p:cNvPicPr>
            <a:picLocks noChangeAspect="1"/>
          </p:cNvPicPr>
          <p:nvPr/>
        </p:nvPicPr>
        <p:blipFill>
          <a:blip r:embed="rId4"/>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20</a:t>
            </a:fld>
            <a:endParaRPr lang="fr-FR"/>
          </a:p>
        </p:txBody>
      </p:sp>
      <p:sp>
        <p:nvSpPr>
          <p:cNvPr id="8" name="Espace réservé du contenu 2"/>
          <p:cNvSpPr txBox="1">
            <a:spLocks/>
          </p:cNvSpPr>
          <p:nvPr/>
        </p:nvSpPr>
        <p:spPr>
          <a:xfrm>
            <a:off x="231811" y="1314700"/>
            <a:ext cx="11697866" cy="3622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dirty="0" smtClean="0">
                <a:latin typeface="Times New Roman" panose="02020603050405020304" pitchFamily="18" charset="0"/>
                <a:cs typeface="Times New Roman" panose="02020603050405020304" pitchFamily="18" charset="0"/>
              </a:rPr>
              <a:t>3.2. LE GO : UNE OPPORTUNITÉ À ÉVALUER LES ES ? </a:t>
            </a:r>
          </a:p>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6" name="ZoneTexte 25"/>
          <p:cNvSpPr txBox="1"/>
          <p:nvPr/>
        </p:nvSpPr>
        <p:spPr>
          <a:xfrm>
            <a:off x="503099" y="6157028"/>
            <a:ext cx="3473580" cy="369332"/>
          </a:xfrm>
          <a:prstGeom prst="rect">
            <a:avLst/>
          </a:prstGeom>
          <a:noFill/>
        </p:spPr>
        <p:txBody>
          <a:bodyPr wrap="none" rtlCol="0">
            <a:spAutoFit/>
          </a:bodyPr>
          <a:lstStyle/>
          <a:p>
            <a:r>
              <a:rPr lang="fr-FR" dirty="0" smtClean="0"/>
              <a:t>Grille indicative d’évaluation au GO</a:t>
            </a:r>
            <a:endParaRPr lang="fr-FR" dirty="0"/>
          </a:p>
        </p:txBody>
      </p:sp>
    </p:spTree>
    <p:extLst>
      <p:ext uri="{BB962C8B-B14F-4D97-AF65-F5344CB8AC3E}">
        <p14:creationId xmlns:p14="http://schemas.microsoft.com/office/powerpoint/2010/main" val="236799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9606" y="15831"/>
            <a:ext cx="734143" cy="990566"/>
          </a:xfrm>
          <a:prstGeom prst="rect">
            <a:avLst/>
          </a:prstGeom>
        </p:spPr>
      </p:pic>
      <p:pic>
        <p:nvPicPr>
          <p:cNvPr id="5" name="Image 4"/>
          <p:cNvPicPr>
            <a:picLocks noChangeAspect="1"/>
          </p:cNvPicPr>
          <p:nvPr/>
        </p:nvPicPr>
        <p:blipFill>
          <a:blip r:embed="rId3"/>
          <a:stretch>
            <a:fillRect/>
          </a:stretch>
        </p:blipFill>
        <p:spPr>
          <a:xfrm>
            <a:off x="10581146" y="-21850"/>
            <a:ext cx="1565839" cy="1443295"/>
          </a:xfrm>
          <a:prstGeom prst="rect">
            <a:avLst/>
          </a:prstGeom>
        </p:spPr>
      </p:pic>
      <p:pic>
        <p:nvPicPr>
          <p:cNvPr id="6" name="Image 5"/>
          <p:cNvPicPr>
            <a:picLocks noChangeAspect="1"/>
          </p:cNvPicPr>
          <p:nvPr/>
        </p:nvPicPr>
        <p:blipFill>
          <a:blip r:embed="rId4"/>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21</a:t>
            </a:fld>
            <a:endParaRPr lang="fr-FR"/>
          </a:p>
        </p:txBody>
      </p:sp>
      <p:sp>
        <p:nvSpPr>
          <p:cNvPr id="8" name="Espace réservé du contenu 2"/>
          <p:cNvSpPr txBox="1">
            <a:spLocks/>
          </p:cNvSpPr>
          <p:nvPr/>
        </p:nvSpPr>
        <p:spPr>
          <a:xfrm>
            <a:off x="231811" y="1314700"/>
            <a:ext cx="11697866" cy="3622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dirty="0" smtClean="0">
                <a:latin typeface="Times New Roman" panose="02020603050405020304" pitchFamily="18" charset="0"/>
                <a:cs typeface="Times New Roman" panose="02020603050405020304" pitchFamily="18" charset="0"/>
              </a:rPr>
              <a:t>3.2. LE GO : UNE OPPORTUNITÉ À ÉVALUER LES ES ? </a:t>
            </a:r>
          </a:p>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6" name="ZoneTexte 25"/>
          <p:cNvSpPr txBox="1"/>
          <p:nvPr/>
        </p:nvSpPr>
        <p:spPr>
          <a:xfrm>
            <a:off x="503099" y="6157028"/>
            <a:ext cx="3473580" cy="369332"/>
          </a:xfrm>
          <a:prstGeom prst="rect">
            <a:avLst/>
          </a:prstGeom>
          <a:noFill/>
        </p:spPr>
        <p:txBody>
          <a:bodyPr wrap="none" rtlCol="0">
            <a:spAutoFit/>
          </a:bodyPr>
          <a:lstStyle/>
          <a:p>
            <a:r>
              <a:rPr lang="fr-FR" dirty="0" smtClean="0"/>
              <a:t>Grille indicative d’évaluation au GO</a:t>
            </a:r>
            <a:endParaRPr lang="fr-FR" dirty="0"/>
          </a:p>
        </p:txBody>
      </p:sp>
    </p:spTree>
    <p:extLst>
      <p:ext uri="{BB962C8B-B14F-4D97-AF65-F5344CB8AC3E}">
        <p14:creationId xmlns:p14="http://schemas.microsoft.com/office/powerpoint/2010/main" val="376307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9606" y="15831"/>
            <a:ext cx="734143" cy="990566"/>
          </a:xfrm>
          <a:prstGeom prst="rect">
            <a:avLst/>
          </a:prstGeom>
        </p:spPr>
      </p:pic>
      <p:pic>
        <p:nvPicPr>
          <p:cNvPr id="5" name="Image 4"/>
          <p:cNvPicPr>
            <a:picLocks noChangeAspect="1"/>
          </p:cNvPicPr>
          <p:nvPr/>
        </p:nvPicPr>
        <p:blipFill>
          <a:blip r:embed="rId3"/>
          <a:stretch>
            <a:fillRect/>
          </a:stretch>
        </p:blipFill>
        <p:spPr>
          <a:xfrm>
            <a:off x="10581146" y="-21850"/>
            <a:ext cx="1565839" cy="1443295"/>
          </a:xfrm>
          <a:prstGeom prst="rect">
            <a:avLst/>
          </a:prstGeom>
        </p:spPr>
      </p:pic>
      <p:pic>
        <p:nvPicPr>
          <p:cNvPr id="6" name="Image 5"/>
          <p:cNvPicPr>
            <a:picLocks noChangeAspect="1"/>
          </p:cNvPicPr>
          <p:nvPr/>
        </p:nvPicPr>
        <p:blipFill>
          <a:blip r:embed="rId4"/>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22</a:t>
            </a:fld>
            <a:endParaRPr lang="fr-FR"/>
          </a:p>
        </p:txBody>
      </p:sp>
      <p:sp>
        <p:nvSpPr>
          <p:cNvPr id="8" name="Espace réservé du contenu 2"/>
          <p:cNvSpPr txBox="1">
            <a:spLocks/>
          </p:cNvSpPr>
          <p:nvPr/>
        </p:nvSpPr>
        <p:spPr>
          <a:xfrm>
            <a:off x="231811" y="1314700"/>
            <a:ext cx="11697866" cy="3622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dirty="0" smtClean="0">
                <a:latin typeface="Times New Roman" panose="02020603050405020304" pitchFamily="18" charset="0"/>
                <a:cs typeface="Times New Roman" panose="02020603050405020304" pitchFamily="18" charset="0"/>
              </a:rPr>
              <a:t>3.2. LE GO : UNE OPPORTUNITÉ À ÉVALUER LES ES ? </a:t>
            </a:r>
          </a:p>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6" name="ZoneTexte 25"/>
          <p:cNvSpPr txBox="1"/>
          <p:nvPr/>
        </p:nvSpPr>
        <p:spPr>
          <a:xfrm>
            <a:off x="503099" y="6157028"/>
            <a:ext cx="3473580" cy="369332"/>
          </a:xfrm>
          <a:prstGeom prst="rect">
            <a:avLst/>
          </a:prstGeom>
          <a:noFill/>
        </p:spPr>
        <p:txBody>
          <a:bodyPr wrap="none" rtlCol="0">
            <a:spAutoFit/>
          </a:bodyPr>
          <a:lstStyle/>
          <a:p>
            <a:r>
              <a:rPr lang="fr-FR" dirty="0" smtClean="0"/>
              <a:t>Grille indicative d’évaluation au GO</a:t>
            </a:r>
            <a:endParaRPr lang="fr-FR" dirty="0"/>
          </a:p>
        </p:txBody>
      </p:sp>
    </p:spTree>
    <p:extLst>
      <p:ext uri="{BB962C8B-B14F-4D97-AF65-F5344CB8AC3E}">
        <p14:creationId xmlns:p14="http://schemas.microsoft.com/office/powerpoint/2010/main" val="8312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9606" y="15831"/>
            <a:ext cx="734143" cy="990566"/>
          </a:xfrm>
          <a:prstGeom prst="rect">
            <a:avLst/>
          </a:prstGeom>
        </p:spPr>
      </p:pic>
      <p:pic>
        <p:nvPicPr>
          <p:cNvPr id="5" name="Image 4"/>
          <p:cNvPicPr>
            <a:picLocks noChangeAspect="1"/>
          </p:cNvPicPr>
          <p:nvPr/>
        </p:nvPicPr>
        <p:blipFill>
          <a:blip r:embed="rId3"/>
          <a:stretch>
            <a:fillRect/>
          </a:stretch>
        </p:blipFill>
        <p:spPr>
          <a:xfrm>
            <a:off x="10581146" y="-21850"/>
            <a:ext cx="1565839" cy="1443295"/>
          </a:xfrm>
          <a:prstGeom prst="rect">
            <a:avLst/>
          </a:prstGeom>
        </p:spPr>
      </p:pic>
      <p:pic>
        <p:nvPicPr>
          <p:cNvPr id="6" name="Image 5"/>
          <p:cNvPicPr>
            <a:picLocks noChangeAspect="1"/>
          </p:cNvPicPr>
          <p:nvPr/>
        </p:nvPicPr>
        <p:blipFill>
          <a:blip r:embed="rId4"/>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23</a:t>
            </a:fld>
            <a:endParaRPr lang="fr-FR"/>
          </a:p>
        </p:txBody>
      </p:sp>
      <p:sp>
        <p:nvSpPr>
          <p:cNvPr id="8" name="Espace réservé du contenu 2"/>
          <p:cNvSpPr txBox="1">
            <a:spLocks/>
          </p:cNvSpPr>
          <p:nvPr/>
        </p:nvSpPr>
        <p:spPr>
          <a:xfrm>
            <a:off x="231811" y="1314700"/>
            <a:ext cx="11697866" cy="3622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dirty="0" smtClean="0">
                <a:latin typeface="Times New Roman" panose="02020603050405020304" pitchFamily="18" charset="0"/>
                <a:cs typeface="Times New Roman" panose="02020603050405020304" pitchFamily="18" charset="0"/>
              </a:rPr>
              <a:t>3.2. LE GO : UNE OPPORTUNITÉ À ÉVALUER LES ES ? </a:t>
            </a:r>
          </a:p>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6" name="ZoneTexte 25"/>
          <p:cNvSpPr txBox="1"/>
          <p:nvPr/>
        </p:nvSpPr>
        <p:spPr>
          <a:xfrm>
            <a:off x="503099" y="6157028"/>
            <a:ext cx="3473580" cy="369332"/>
          </a:xfrm>
          <a:prstGeom prst="rect">
            <a:avLst/>
          </a:prstGeom>
          <a:noFill/>
        </p:spPr>
        <p:txBody>
          <a:bodyPr wrap="none" rtlCol="0">
            <a:spAutoFit/>
          </a:bodyPr>
          <a:lstStyle/>
          <a:p>
            <a:r>
              <a:rPr lang="fr-FR" dirty="0" smtClean="0"/>
              <a:t>Grille indicative d’évaluation au GO</a:t>
            </a:r>
            <a:endParaRPr lang="fr-FR" dirty="0"/>
          </a:p>
        </p:txBody>
      </p:sp>
    </p:spTree>
    <p:extLst>
      <p:ext uri="{BB962C8B-B14F-4D97-AF65-F5344CB8AC3E}">
        <p14:creationId xmlns:p14="http://schemas.microsoft.com/office/powerpoint/2010/main" val="26258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9606" y="15831"/>
            <a:ext cx="734143" cy="990566"/>
          </a:xfrm>
          <a:prstGeom prst="rect">
            <a:avLst/>
          </a:prstGeom>
        </p:spPr>
      </p:pic>
      <p:pic>
        <p:nvPicPr>
          <p:cNvPr id="5" name="Image 4"/>
          <p:cNvPicPr>
            <a:picLocks noChangeAspect="1"/>
          </p:cNvPicPr>
          <p:nvPr/>
        </p:nvPicPr>
        <p:blipFill>
          <a:blip r:embed="rId3"/>
          <a:stretch>
            <a:fillRect/>
          </a:stretch>
        </p:blipFill>
        <p:spPr>
          <a:xfrm>
            <a:off x="10581146" y="-21850"/>
            <a:ext cx="1565839" cy="1443295"/>
          </a:xfrm>
          <a:prstGeom prst="rect">
            <a:avLst/>
          </a:prstGeom>
        </p:spPr>
      </p:pic>
      <p:pic>
        <p:nvPicPr>
          <p:cNvPr id="6" name="Image 5"/>
          <p:cNvPicPr>
            <a:picLocks noChangeAspect="1"/>
          </p:cNvPicPr>
          <p:nvPr/>
        </p:nvPicPr>
        <p:blipFill>
          <a:blip r:embed="rId4"/>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24</a:t>
            </a:fld>
            <a:endParaRPr lang="fr-FR"/>
          </a:p>
        </p:txBody>
      </p:sp>
      <p:sp>
        <p:nvSpPr>
          <p:cNvPr id="8" name="Espace réservé du contenu 2"/>
          <p:cNvSpPr txBox="1">
            <a:spLocks/>
          </p:cNvSpPr>
          <p:nvPr/>
        </p:nvSpPr>
        <p:spPr>
          <a:xfrm>
            <a:off x="231811" y="1314700"/>
            <a:ext cx="11697866" cy="3622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dirty="0" smtClean="0">
                <a:latin typeface="Times New Roman" panose="02020603050405020304" pitchFamily="18" charset="0"/>
                <a:cs typeface="Times New Roman" panose="02020603050405020304" pitchFamily="18" charset="0"/>
              </a:rPr>
              <a:t>3.2. LE GO : UNE OPPORTUNITÉ À ÉVALUER LES ES ? </a:t>
            </a:r>
          </a:p>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6" name="ZoneTexte 25"/>
          <p:cNvSpPr txBox="1"/>
          <p:nvPr/>
        </p:nvSpPr>
        <p:spPr>
          <a:xfrm>
            <a:off x="503099" y="6157028"/>
            <a:ext cx="3473580" cy="369332"/>
          </a:xfrm>
          <a:prstGeom prst="rect">
            <a:avLst/>
          </a:prstGeom>
          <a:noFill/>
        </p:spPr>
        <p:txBody>
          <a:bodyPr wrap="none" rtlCol="0">
            <a:spAutoFit/>
          </a:bodyPr>
          <a:lstStyle/>
          <a:p>
            <a:r>
              <a:rPr lang="fr-FR" dirty="0" smtClean="0"/>
              <a:t>Grille indicative d’évaluation au GO</a:t>
            </a:r>
            <a:endParaRPr lang="fr-FR" dirty="0"/>
          </a:p>
        </p:txBody>
      </p:sp>
    </p:spTree>
    <p:extLst>
      <p:ext uri="{BB962C8B-B14F-4D97-AF65-F5344CB8AC3E}">
        <p14:creationId xmlns:p14="http://schemas.microsoft.com/office/powerpoint/2010/main" val="197939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3037688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2316507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4291422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059619"/>
            <a:ext cx="11972260" cy="1251622"/>
          </a:xfrm>
        </p:spPr>
        <p:txBody>
          <a:bodyPr>
            <a:normAutofit/>
          </a:bodyPr>
          <a:lstStyle/>
          <a:p>
            <a:pPr marL="0" indent="0" algn="ctr">
              <a:buNone/>
            </a:pPr>
            <a:r>
              <a:rPr lang="fr-FR" sz="2200" b="1" dirty="0" smtClean="0">
                <a:latin typeface="Times New Roman" panose="02020603050405020304" pitchFamily="18" charset="0"/>
                <a:cs typeface="Times New Roman" panose="02020603050405020304" pitchFamily="18" charset="0"/>
              </a:rPr>
              <a:t>LES ÉDUCATIONS À LA SANTÉ </a:t>
            </a:r>
          </a:p>
          <a:p>
            <a:pPr marL="0" indent="0" algn="ctr">
              <a:buNone/>
            </a:pPr>
            <a:r>
              <a:rPr lang="fr-FR" sz="2200" b="1" dirty="0" smtClean="0">
                <a:latin typeface="Times New Roman" panose="02020603050405020304" pitchFamily="18" charset="0"/>
                <a:cs typeface="Times New Roman" panose="02020603050405020304" pitchFamily="18" charset="0"/>
              </a:rPr>
              <a:t>DANS LE CADRE DES ENSEIGNEMENTS DE SPÉCIALITÉ EN ST2S</a:t>
            </a:r>
          </a:p>
          <a:p>
            <a:pPr marL="0" indent="0" algn="ctr">
              <a:buNone/>
            </a:pPr>
            <a:endParaRPr lang="fr-FR" sz="3200" b="1" dirty="0">
              <a:latin typeface="Times New Roman" panose="02020603050405020304" pitchFamily="18" charset="0"/>
              <a:cs typeface="Times New Roman" panose="02020603050405020304" pitchFamily="18" charset="0"/>
            </a:endParaRPr>
          </a:p>
        </p:txBody>
      </p:sp>
      <p:pic>
        <p:nvPicPr>
          <p:cNvPr id="4" name="Image 3"/>
          <p:cNvPicPr>
            <a:picLocks noChangeAspect="1"/>
          </p:cNvPicPr>
          <p:nvPr/>
        </p:nvPicPr>
        <p:blipFill>
          <a:blip r:embed="rId3"/>
          <a:stretch>
            <a:fillRect/>
          </a:stretch>
        </p:blipFill>
        <p:spPr>
          <a:xfrm>
            <a:off x="209661" y="180754"/>
            <a:ext cx="928024" cy="1252166"/>
          </a:xfrm>
          <a:prstGeom prst="rect">
            <a:avLst/>
          </a:prstGeom>
        </p:spPr>
      </p:pic>
      <p:pic>
        <p:nvPicPr>
          <p:cNvPr id="5" name="Image 4"/>
          <p:cNvPicPr>
            <a:picLocks noChangeAspect="1"/>
          </p:cNvPicPr>
          <p:nvPr/>
        </p:nvPicPr>
        <p:blipFill>
          <a:blip r:embed="rId4"/>
          <a:stretch>
            <a:fillRect/>
          </a:stretch>
        </p:blipFill>
        <p:spPr>
          <a:xfrm>
            <a:off x="9835116" y="-134259"/>
            <a:ext cx="2252662" cy="2076367"/>
          </a:xfrm>
          <a:prstGeom prst="rect">
            <a:avLst/>
          </a:prstGeom>
        </p:spPr>
      </p:pic>
      <p:pic>
        <p:nvPicPr>
          <p:cNvPr id="6" name="Image 5"/>
          <p:cNvPicPr>
            <a:picLocks noChangeAspect="1"/>
          </p:cNvPicPr>
          <p:nvPr/>
        </p:nvPicPr>
        <p:blipFill>
          <a:blip r:embed="rId5"/>
          <a:stretch>
            <a:fillRect/>
          </a:stretch>
        </p:blipFill>
        <p:spPr>
          <a:xfrm>
            <a:off x="2633663" y="129954"/>
            <a:ext cx="5705475" cy="1981200"/>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3</a:t>
            </a:fld>
            <a:endParaRPr lang="fr-FR"/>
          </a:p>
        </p:txBody>
      </p:sp>
      <p:sp>
        <p:nvSpPr>
          <p:cNvPr id="8" name="Espace réservé du contenu 2"/>
          <p:cNvSpPr txBox="1">
            <a:spLocks/>
          </p:cNvSpPr>
          <p:nvPr/>
        </p:nvSpPr>
        <p:spPr>
          <a:xfrm>
            <a:off x="209658" y="3294451"/>
            <a:ext cx="11205111" cy="1301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3200" dirty="0" smtClean="0">
                <a:latin typeface="Times New Roman" panose="02020603050405020304" pitchFamily="18" charset="0"/>
                <a:cs typeface="Times New Roman" panose="02020603050405020304" pitchFamily="18" charset="0"/>
              </a:rPr>
              <a:t>Hypothèse 1 : </a:t>
            </a:r>
            <a:r>
              <a:rPr lang="fr-FR" dirty="0">
                <a:latin typeface="Times New Roman" panose="02020603050405020304" pitchFamily="18" charset="0"/>
                <a:cs typeface="Times New Roman" panose="02020603050405020304" pitchFamily="18" charset="0"/>
              </a:rPr>
              <a:t>l’éducation à la santé n’échappe pas toujours à la forme scolaire car elle serait incluse </a:t>
            </a:r>
            <a:r>
              <a:rPr lang="fr-FR" dirty="0" smtClean="0">
                <a:latin typeface="Times New Roman" panose="02020603050405020304" pitchFamily="18" charset="0"/>
                <a:cs typeface="Times New Roman" panose="02020603050405020304" pitchFamily="18" charset="0"/>
              </a:rPr>
              <a:t>dans les programmes </a:t>
            </a:r>
            <a:r>
              <a:rPr lang="fr-FR" dirty="0">
                <a:latin typeface="Times New Roman" panose="02020603050405020304" pitchFamily="18" charset="0"/>
                <a:cs typeface="Times New Roman" panose="02020603050405020304" pitchFamily="18" charset="0"/>
              </a:rPr>
              <a:t>officiels de spécialité du baccalauréat </a:t>
            </a:r>
            <a:r>
              <a:rPr lang="fr-FR" dirty="0" smtClean="0">
                <a:latin typeface="Times New Roman" panose="02020603050405020304" pitchFamily="18" charset="0"/>
                <a:cs typeface="Times New Roman" panose="02020603050405020304" pitchFamily="18" charset="0"/>
              </a:rPr>
              <a:t>ST2S</a:t>
            </a:r>
            <a:endParaRPr lang="fr-FR" sz="3200" dirty="0">
              <a:latin typeface="Times New Roman" panose="02020603050405020304" pitchFamily="18" charset="0"/>
              <a:cs typeface="Times New Roman" panose="02020603050405020304" pitchFamily="18" charset="0"/>
            </a:endParaRPr>
          </a:p>
        </p:txBody>
      </p:sp>
      <p:sp>
        <p:nvSpPr>
          <p:cNvPr id="9" name="Espace réservé du contenu 2"/>
          <p:cNvSpPr txBox="1">
            <a:spLocks/>
          </p:cNvSpPr>
          <p:nvPr/>
        </p:nvSpPr>
        <p:spPr>
          <a:xfrm>
            <a:off x="-51723" y="4164894"/>
            <a:ext cx="12023982"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sz="3200" b="1" dirty="0">
              <a:latin typeface="Times New Roman" panose="02020603050405020304" pitchFamily="18" charset="0"/>
              <a:cs typeface="Times New Roman" panose="02020603050405020304" pitchFamily="18" charset="0"/>
            </a:endParaRPr>
          </a:p>
        </p:txBody>
      </p:sp>
      <p:sp>
        <p:nvSpPr>
          <p:cNvPr id="2" name="Rectangle 1"/>
          <p:cNvSpPr/>
          <p:nvPr/>
        </p:nvSpPr>
        <p:spPr>
          <a:xfrm>
            <a:off x="209658" y="4826626"/>
            <a:ext cx="11603527" cy="1643912"/>
          </a:xfrm>
          <a:prstGeom prst="rect">
            <a:avLst/>
          </a:prstGeom>
        </p:spPr>
        <p:txBody>
          <a:bodyPr wrap="square">
            <a:spAutoFit/>
          </a:bodyPr>
          <a:lstStyle/>
          <a:p>
            <a:pPr algn="just">
              <a:lnSpc>
                <a:spcPct val="107000"/>
              </a:lnSpc>
              <a:spcAft>
                <a:spcPts val="800"/>
              </a:spcAft>
            </a:pPr>
            <a:r>
              <a:rPr lang="fr-FR" sz="3200" dirty="0" smtClean="0">
                <a:latin typeface="Times New Roman" panose="02020603050405020304" pitchFamily="18" charset="0"/>
                <a:cs typeface="Times New Roman" panose="02020603050405020304" pitchFamily="18" charset="0"/>
              </a:rPr>
              <a:t>Hypothèse 2 : </a:t>
            </a:r>
            <a:r>
              <a:rPr lang="fr-FR" sz="2800" dirty="0" smtClean="0">
                <a:latin typeface="Times New Roman" panose="02020603050405020304" pitchFamily="18" charset="0"/>
                <a:cs typeface="Times New Roman" panose="02020603050405020304" pitchFamily="18" charset="0"/>
              </a:rPr>
              <a:t>la nouvelle épreuve du Grand Oral serait un des moyens pour l’évaluer.</a:t>
            </a:r>
          </a:p>
          <a:p>
            <a:pPr algn="just">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952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9740" y="1230169"/>
            <a:ext cx="11972260" cy="1251622"/>
          </a:xfrm>
        </p:spPr>
        <p:txBody>
          <a:bodyPr>
            <a:normAutofit/>
          </a:bodyPr>
          <a:lstStyle/>
          <a:p>
            <a:pPr marL="457200" indent="-457200" algn="ctr">
              <a:buAutoNum type="arabicPeriod"/>
            </a:pPr>
            <a:r>
              <a:rPr lang="fr-FR" sz="2200" b="1" dirty="0" smtClean="0">
                <a:latin typeface="Times New Roman" panose="02020603050405020304" pitchFamily="18" charset="0"/>
                <a:cs typeface="Times New Roman" panose="02020603050405020304" pitchFamily="18" charset="0"/>
              </a:rPr>
              <a:t>LES ÉDUCATIONS À LA SANTÉ </a:t>
            </a:r>
          </a:p>
          <a:p>
            <a:pPr marL="0" indent="0" algn="ctr">
              <a:buNone/>
            </a:pPr>
            <a:r>
              <a:rPr lang="fr-FR" sz="2200" b="1" dirty="0" smtClean="0">
                <a:latin typeface="Times New Roman" panose="02020603050405020304" pitchFamily="18" charset="0"/>
                <a:cs typeface="Times New Roman" panose="02020603050405020304" pitchFamily="18" charset="0"/>
              </a:rPr>
              <a:t>DANS LE CADRE PARTICULIER DES ENSEIGNEMENTS DE SPÉCIALITÉ EN ST2S</a:t>
            </a:r>
          </a:p>
          <a:p>
            <a:pPr marL="0" indent="0" algn="ctr">
              <a:buNone/>
            </a:pPr>
            <a:endParaRPr lang="fr-FR" sz="3200" b="1" dirty="0">
              <a:latin typeface="Times New Roman" panose="02020603050405020304" pitchFamily="18" charset="0"/>
              <a:cs typeface="Times New Roman" panose="02020603050405020304" pitchFamily="18" charset="0"/>
            </a:endParaRPr>
          </a:p>
        </p:txBody>
      </p:sp>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991069" y="230785"/>
            <a:ext cx="940963" cy="867322"/>
          </a:xfrm>
          <a:prstGeom prst="rect">
            <a:avLst/>
          </a:prstGeom>
        </p:spPr>
      </p:pic>
      <p:pic>
        <p:nvPicPr>
          <p:cNvPr id="6" name="Image 5"/>
          <p:cNvPicPr>
            <a:picLocks noChangeAspect="1"/>
          </p:cNvPicPr>
          <p:nvPr/>
        </p:nvPicPr>
        <p:blipFill>
          <a:blip r:embed="rId5"/>
          <a:stretch>
            <a:fillRect/>
          </a:stretch>
        </p:blipFill>
        <p:spPr>
          <a:xfrm>
            <a:off x="4262124" y="101263"/>
            <a:ext cx="3320570" cy="1153052"/>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4</a:t>
            </a:fld>
            <a:endParaRPr lang="fr-FR"/>
          </a:p>
        </p:txBody>
      </p:sp>
      <p:sp>
        <p:nvSpPr>
          <p:cNvPr id="8" name="Espace réservé du contenu 2"/>
          <p:cNvSpPr txBox="1">
            <a:spLocks/>
          </p:cNvSpPr>
          <p:nvPr/>
        </p:nvSpPr>
        <p:spPr>
          <a:xfrm>
            <a:off x="146436" y="3262064"/>
            <a:ext cx="5468128" cy="327345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3000" dirty="0" smtClean="0">
                <a:latin typeface="Times New Roman" panose="02020603050405020304" pitchFamily="18" charset="0"/>
                <a:cs typeface="Times New Roman" panose="02020603050405020304" pitchFamily="18" charset="0"/>
              </a:rPr>
              <a:t>être </a:t>
            </a:r>
            <a:r>
              <a:rPr lang="fr-FR" sz="3000" dirty="0">
                <a:latin typeface="Times New Roman" panose="02020603050405020304" pitchFamily="18" charset="0"/>
                <a:cs typeface="Times New Roman" panose="02020603050405020304" pitchFamily="18" charset="0"/>
              </a:rPr>
              <a:t>thématiques et non </a:t>
            </a:r>
            <a:r>
              <a:rPr lang="fr-FR" sz="3000" dirty="0" smtClean="0">
                <a:latin typeface="Times New Roman" panose="02020603050405020304" pitchFamily="18" charset="0"/>
                <a:cs typeface="Times New Roman" panose="02020603050405020304" pitchFamily="18" charset="0"/>
              </a:rPr>
              <a:t>disciplinaires</a:t>
            </a:r>
            <a:endParaRPr lang="fr-FR" sz="3000" dirty="0">
              <a:latin typeface="Times New Roman" panose="02020603050405020304" pitchFamily="18" charset="0"/>
              <a:cs typeface="Times New Roman" panose="02020603050405020304" pitchFamily="18" charset="0"/>
            </a:endParaRPr>
          </a:p>
          <a:p>
            <a:r>
              <a:rPr lang="fr-FR" sz="3300" dirty="0" smtClean="0">
                <a:latin typeface="Times New Roman" panose="02020603050405020304" pitchFamily="18" charset="0"/>
                <a:cs typeface="Times New Roman" panose="02020603050405020304" pitchFamily="18" charset="0"/>
              </a:rPr>
              <a:t> </a:t>
            </a:r>
            <a:r>
              <a:rPr lang="fr-FR" sz="3000" dirty="0" smtClean="0">
                <a:latin typeface="Times New Roman" panose="02020603050405020304" pitchFamily="18" charset="0"/>
                <a:cs typeface="Times New Roman" panose="02020603050405020304" pitchFamily="18" charset="0"/>
              </a:rPr>
              <a:t>entretenir </a:t>
            </a:r>
            <a:r>
              <a:rPr lang="fr-FR" sz="3000" dirty="0">
                <a:latin typeface="Times New Roman" panose="02020603050405020304" pitchFamily="18" charset="0"/>
                <a:cs typeface="Times New Roman" panose="02020603050405020304" pitchFamily="18" charset="0"/>
              </a:rPr>
              <a:t>une relation étroite avec la controverse car elles visent à prendre en charge des enjeux </a:t>
            </a:r>
            <a:r>
              <a:rPr lang="fr-FR" sz="3000" dirty="0" smtClean="0">
                <a:latin typeface="Times New Roman" panose="02020603050405020304" pitchFamily="18" charset="0"/>
                <a:cs typeface="Times New Roman" panose="02020603050405020304" pitchFamily="18" charset="0"/>
              </a:rPr>
              <a:t>globaux</a:t>
            </a:r>
            <a:endParaRPr lang="fr-FR" sz="3000" dirty="0">
              <a:latin typeface="Times New Roman" panose="02020603050405020304" pitchFamily="18" charset="0"/>
              <a:cs typeface="Times New Roman" panose="02020603050405020304" pitchFamily="18" charset="0"/>
            </a:endParaRPr>
          </a:p>
          <a:p>
            <a:r>
              <a:rPr lang="fr-FR" sz="3000" dirty="0" smtClean="0">
                <a:latin typeface="Times New Roman" panose="02020603050405020304" pitchFamily="18" charset="0"/>
                <a:cs typeface="Times New Roman" panose="02020603050405020304" pitchFamily="18" charset="0"/>
              </a:rPr>
              <a:t>avoir </a:t>
            </a:r>
            <a:r>
              <a:rPr lang="fr-FR" sz="3000" dirty="0">
                <a:latin typeface="Times New Roman" panose="02020603050405020304" pitchFamily="18" charset="0"/>
                <a:cs typeface="Times New Roman" panose="02020603050405020304" pitchFamily="18" charset="0"/>
              </a:rPr>
              <a:t>pour objectif de faire évoluer des comportements.</a:t>
            </a:r>
          </a:p>
          <a:p>
            <a:pPr marL="0" indent="0" algn="ctr">
              <a:buNone/>
            </a:pPr>
            <a:endParaRPr lang="fr-FR" sz="3200" b="1" dirty="0">
              <a:latin typeface="Times New Roman" panose="02020603050405020304" pitchFamily="18" charset="0"/>
              <a:cs typeface="Times New Roman" panose="02020603050405020304" pitchFamily="18" charset="0"/>
            </a:endParaRPr>
          </a:p>
        </p:txBody>
      </p:sp>
      <p:sp>
        <p:nvSpPr>
          <p:cNvPr id="9" name="Espace réservé du contenu 2"/>
          <p:cNvSpPr txBox="1">
            <a:spLocks/>
          </p:cNvSpPr>
          <p:nvPr/>
        </p:nvSpPr>
        <p:spPr>
          <a:xfrm>
            <a:off x="7028121" y="4680521"/>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sz="3200" b="1" dirty="0">
              <a:latin typeface="Times New Roman" panose="02020603050405020304" pitchFamily="18" charset="0"/>
              <a:cs typeface="Times New Roman" panose="02020603050405020304" pitchFamily="18" charset="0"/>
            </a:endParaRPr>
          </a:p>
        </p:txBody>
      </p:sp>
      <p:sp>
        <p:nvSpPr>
          <p:cNvPr id="2" name="Rectangle 1"/>
          <p:cNvSpPr/>
          <p:nvPr/>
        </p:nvSpPr>
        <p:spPr>
          <a:xfrm>
            <a:off x="5504388" y="2149549"/>
            <a:ext cx="5652913" cy="1557542"/>
          </a:xfrm>
          <a:prstGeom prst="rect">
            <a:avLst/>
          </a:prstGeom>
        </p:spPr>
        <p:txBody>
          <a:bodyPr wrap="square">
            <a:spAutoFit/>
          </a:bodyPr>
          <a:lstStyle/>
          <a:p>
            <a:pPr algn="ctr">
              <a:lnSpc>
                <a:spcPct val="107000"/>
              </a:lnSpc>
              <a:spcAft>
                <a:spcPts val="800"/>
              </a:spcAft>
            </a:pPr>
            <a:r>
              <a:rPr lang="fr-FR" sz="2800" u="sng" dirty="0" smtClean="0">
                <a:latin typeface="Times New Roman" panose="02020603050405020304" pitchFamily="18" charset="0"/>
                <a:cs typeface="Times New Roman" panose="02020603050405020304" pitchFamily="18" charset="0"/>
              </a:rPr>
              <a:t>Les objectifs des enseignements de spécialité en ST2S</a:t>
            </a:r>
          </a:p>
          <a:p>
            <a:pPr algn="just">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Espace réservé du contenu 2"/>
          <p:cNvSpPr txBox="1">
            <a:spLocks/>
          </p:cNvSpPr>
          <p:nvPr/>
        </p:nvSpPr>
        <p:spPr>
          <a:xfrm>
            <a:off x="146437" y="2171333"/>
            <a:ext cx="5468128" cy="9892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u="sng" dirty="0" smtClean="0">
                <a:latin typeface="Times New Roman" panose="02020603050405020304" pitchFamily="18" charset="0"/>
                <a:cs typeface="Times New Roman" panose="02020603050405020304" pitchFamily="18" charset="0"/>
              </a:rPr>
              <a:t>3 caractéristiques des éducations à</a:t>
            </a:r>
            <a:r>
              <a:rPr lang="fr-FR" dirty="0" smtClean="0">
                <a:latin typeface="Times New Roman" panose="02020603050405020304" pitchFamily="18" charset="0"/>
                <a:cs typeface="Times New Roman" panose="02020603050405020304" pitchFamily="18" charset="0"/>
              </a:rPr>
              <a:t> </a:t>
            </a:r>
          </a:p>
          <a:p>
            <a:pPr marL="0" indent="0" algn="ctr">
              <a:buFont typeface="Arial" panose="020B0604020202020204" pitchFamily="34" charset="0"/>
              <a:buNone/>
            </a:pPr>
            <a:r>
              <a:rPr lang="fr-FR" sz="2400" dirty="0" smtClean="0">
                <a:latin typeface="Times New Roman" panose="02020603050405020304" pitchFamily="18" charset="0"/>
                <a:cs typeface="Times New Roman" panose="02020603050405020304" pitchFamily="18" charset="0"/>
              </a:rPr>
              <a:t>(Barthes et Alpes, 2018)</a:t>
            </a:r>
            <a:endParaRPr lang="fr-FR" sz="2400" dirty="0">
              <a:latin typeface="Times New Roman" panose="02020603050405020304" pitchFamily="18" charset="0"/>
              <a:cs typeface="Times New Roman" panose="02020603050405020304" pitchFamily="18" charset="0"/>
            </a:endParaRPr>
          </a:p>
        </p:txBody>
      </p:sp>
      <p:sp>
        <p:nvSpPr>
          <p:cNvPr id="11" name="Rectangle 10"/>
          <p:cNvSpPr/>
          <p:nvPr/>
        </p:nvSpPr>
        <p:spPr>
          <a:xfrm>
            <a:off x="5532959" y="3107181"/>
            <a:ext cx="6611105" cy="523220"/>
          </a:xfrm>
          <a:prstGeom prst="rect">
            <a:avLst/>
          </a:prstGeom>
        </p:spPr>
        <p:txBody>
          <a:bodyPr wrap="none">
            <a:spAutoFit/>
          </a:bodyPr>
          <a:lstStyle/>
          <a:p>
            <a:pPr marL="457200" indent="-457200">
              <a:buFont typeface="Arial" panose="020B0604020202020204" pitchFamily="34" charset="0"/>
              <a:buChar char="•"/>
            </a:pPr>
            <a:r>
              <a:rPr lang="fr-FR" sz="2800" dirty="0" smtClean="0">
                <a:latin typeface="Times New Roman" panose="02020603050405020304" pitchFamily="18" charset="0"/>
                <a:ea typeface="Calibri" panose="020F0502020204030204" pitchFamily="34" charset="0"/>
              </a:rPr>
              <a:t>permettent </a:t>
            </a:r>
            <a:r>
              <a:rPr lang="fr-FR" sz="2800" dirty="0">
                <a:latin typeface="Times New Roman" panose="02020603050405020304" pitchFamily="18" charset="0"/>
                <a:ea typeface="Calibri" panose="020F0502020204030204" pitchFamily="34" charset="0"/>
              </a:rPr>
              <a:t>une vision des enjeux globaux</a:t>
            </a:r>
            <a:endParaRPr lang="fr-FR" sz="2800" dirty="0"/>
          </a:p>
        </p:txBody>
      </p:sp>
      <p:sp>
        <p:nvSpPr>
          <p:cNvPr id="13" name="Rectangle 12"/>
          <p:cNvSpPr/>
          <p:nvPr/>
        </p:nvSpPr>
        <p:spPr>
          <a:xfrm>
            <a:off x="5532959" y="6004926"/>
            <a:ext cx="6792244" cy="530594"/>
          </a:xfrm>
          <a:prstGeom prst="rect">
            <a:avLst/>
          </a:prstGeom>
        </p:spPr>
        <p:txBody>
          <a:bodyPr wrap="none">
            <a:spAutoFit/>
          </a:bodyPr>
          <a:lstStyle/>
          <a:p>
            <a:pPr marL="457200" indent="-457200" algn="just">
              <a:lnSpc>
                <a:spcPct val="107000"/>
              </a:lnSpc>
              <a:spcAft>
                <a:spcPts val="0"/>
              </a:spcAft>
              <a:buFont typeface="Arial" panose="020B0604020202020204" pitchFamily="34" charset="0"/>
              <a:buChar char="•"/>
            </a:pPr>
            <a:r>
              <a:rPr lang="fr-FR" sz="2800" dirty="0" smtClean="0">
                <a:latin typeface="Times New Roman" panose="02020603050405020304" pitchFamily="18" charset="0"/>
                <a:ea typeface="Calibri" panose="020F0502020204030204" pitchFamily="34" charset="0"/>
                <a:cs typeface="Times New Roman" panose="02020603050405020304" pitchFamily="18" charset="0"/>
              </a:rPr>
              <a:t>œuvrent pour une citoyenneté responsable.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5532959" y="3670002"/>
            <a:ext cx="5978775" cy="954107"/>
          </a:xfrm>
          <a:prstGeom prst="rect">
            <a:avLst/>
          </a:prstGeom>
        </p:spPr>
        <p:txBody>
          <a:bodyPr wrap="square">
            <a:spAutoFit/>
          </a:bodyPr>
          <a:lstStyle/>
          <a:p>
            <a:pPr marL="457200" indent="-457200">
              <a:buFont typeface="Arial" panose="020B0604020202020204" pitchFamily="34" charset="0"/>
              <a:buChar char="•"/>
            </a:pPr>
            <a:r>
              <a:rPr lang="fr-FR" sz="2800" dirty="0" smtClean="0">
                <a:latin typeface="Times New Roman" panose="02020603050405020304" pitchFamily="18" charset="0"/>
                <a:ea typeface="Calibri" panose="020F0502020204030204" pitchFamily="34" charset="0"/>
              </a:rPr>
              <a:t> se caractérisent par une contextualisation </a:t>
            </a:r>
            <a:r>
              <a:rPr lang="fr-FR" sz="2800" dirty="0">
                <a:latin typeface="Times New Roman" panose="02020603050405020304" pitchFamily="18" charset="0"/>
                <a:ea typeface="Calibri" panose="020F0502020204030204" pitchFamily="34" charset="0"/>
              </a:rPr>
              <a:t>forte </a:t>
            </a:r>
            <a:endParaRPr lang="fr-FR" sz="2800" dirty="0"/>
          </a:p>
        </p:txBody>
      </p:sp>
      <p:sp>
        <p:nvSpPr>
          <p:cNvPr id="15" name="Rectangle 14"/>
          <p:cNvSpPr/>
          <p:nvPr/>
        </p:nvSpPr>
        <p:spPr>
          <a:xfrm>
            <a:off x="5532959" y="4624109"/>
            <a:ext cx="6311343" cy="523220"/>
          </a:xfrm>
          <a:prstGeom prst="rect">
            <a:avLst/>
          </a:prstGeom>
        </p:spPr>
        <p:txBody>
          <a:bodyPr wrap="none">
            <a:spAutoFit/>
          </a:bodyPr>
          <a:lstStyle/>
          <a:p>
            <a:pPr marL="457200" indent="-457200">
              <a:buFont typeface="Arial" panose="020B0604020202020204" pitchFamily="34" charset="0"/>
              <a:buChar char="•"/>
            </a:pPr>
            <a:r>
              <a:rPr lang="fr-FR" sz="2800" dirty="0" smtClean="0">
                <a:latin typeface="Times New Roman" panose="02020603050405020304" pitchFamily="18" charset="0"/>
                <a:ea typeface="Calibri" panose="020F0502020204030204" pitchFamily="34" charset="0"/>
              </a:rPr>
              <a:t>contribuent </a:t>
            </a:r>
            <a:r>
              <a:rPr lang="fr-FR" sz="2800" dirty="0">
                <a:latin typeface="Times New Roman" panose="02020603050405020304" pitchFamily="18" charset="0"/>
                <a:ea typeface="Calibri" panose="020F0502020204030204" pitchFamily="34" charset="0"/>
              </a:rPr>
              <a:t>à une approche thématique </a:t>
            </a:r>
            <a:endParaRPr lang="fr-FR" sz="2800" dirty="0"/>
          </a:p>
        </p:txBody>
      </p:sp>
      <p:sp>
        <p:nvSpPr>
          <p:cNvPr id="16" name="Rectangle 15"/>
          <p:cNvSpPr/>
          <p:nvPr/>
        </p:nvSpPr>
        <p:spPr>
          <a:xfrm>
            <a:off x="5532959" y="5226531"/>
            <a:ext cx="6436379" cy="954107"/>
          </a:xfrm>
          <a:prstGeom prst="rect">
            <a:avLst/>
          </a:prstGeom>
        </p:spPr>
        <p:txBody>
          <a:bodyPr wrap="square">
            <a:spAutoFit/>
          </a:bodyPr>
          <a:lstStyle/>
          <a:p>
            <a:pPr marL="457200" indent="-457200">
              <a:buFont typeface="Arial" panose="020B0604020202020204" pitchFamily="34" charset="0"/>
              <a:buChar char="•"/>
            </a:pPr>
            <a:r>
              <a:rPr lang="fr-FR" sz="2800" dirty="0" smtClean="0">
                <a:latin typeface="Times New Roman" panose="02020603050405020304" pitchFamily="18" charset="0"/>
                <a:ea typeface="Calibri" panose="020F0502020204030204" pitchFamily="34" charset="0"/>
              </a:rPr>
              <a:t>permettent l’élaboration d’un </a:t>
            </a:r>
            <a:r>
              <a:rPr lang="fr-FR" sz="2800" dirty="0">
                <a:latin typeface="Times New Roman" panose="02020603050405020304" pitchFamily="18" charset="0"/>
                <a:ea typeface="Calibri" panose="020F0502020204030204" pitchFamily="34" charset="0"/>
              </a:rPr>
              <a:t>point de vue critique </a:t>
            </a:r>
            <a:endParaRPr lang="fr-FR" sz="2800" dirty="0"/>
          </a:p>
        </p:txBody>
      </p:sp>
    </p:spTree>
    <p:extLst>
      <p:ext uri="{BB962C8B-B14F-4D97-AF65-F5344CB8AC3E}">
        <p14:creationId xmlns:p14="http://schemas.microsoft.com/office/powerpoint/2010/main" val="175395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2" grpId="0"/>
      <p:bldP spid="10" grpId="0"/>
      <p:bldP spid="11"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056" y="1337699"/>
            <a:ext cx="12215869" cy="592305"/>
          </a:xfrm>
        </p:spPr>
        <p:txBody>
          <a:bodyPr>
            <a:normAutofit fontScale="77500" lnSpcReduction="20000"/>
          </a:bodyPr>
          <a:lstStyle/>
          <a:p>
            <a:pPr marL="0" indent="0" algn="ctr">
              <a:buNone/>
            </a:pPr>
            <a:r>
              <a:rPr lang="fr-FR" b="1" dirty="0">
                <a:latin typeface="Times New Roman" panose="02020603050405020304" pitchFamily="18" charset="0"/>
                <a:cs typeface="Times New Roman" panose="02020603050405020304" pitchFamily="18" charset="0"/>
              </a:rPr>
              <a:t>2. </a:t>
            </a:r>
            <a:r>
              <a:rPr lang="fr-FR" b="1" dirty="0" smtClean="0">
                <a:latin typeface="Times New Roman" panose="02020603050405020304" pitchFamily="18" charset="0"/>
                <a:cs typeface="Times New Roman" panose="02020603050405020304" pitchFamily="18" charset="0"/>
              </a:rPr>
              <a:t>L’ÉVALUATION DES COMPÉTENCES : VERS UN CHANGEMENT PARADIGMATIQUE ? </a:t>
            </a:r>
            <a:endParaRPr lang="fr-FR" b="1" dirty="0">
              <a:latin typeface="Times New Roman" panose="02020603050405020304" pitchFamily="18" charset="0"/>
              <a:cs typeface="Times New Roman" panose="02020603050405020304" pitchFamily="18" charset="0"/>
            </a:endParaRPr>
          </a:p>
          <a:p>
            <a:pPr marL="0" indent="0" algn="ctr">
              <a:buNone/>
            </a:pPr>
            <a:endParaRPr lang="fr-FR" sz="3200" b="1" dirty="0">
              <a:latin typeface="Times New Roman" panose="02020603050405020304" pitchFamily="18" charset="0"/>
              <a:cs typeface="Times New Roman" panose="02020603050405020304" pitchFamily="18" charset="0"/>
            </a:endParaRPr>
          </a:p>
        </p:txBody>
      </p:sp>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671014" y="-8694"/>
            <a:ext cx="1365571" cy="1258701"/>
          </a:xfrm>
          <a:prstGeom prst="rect">
            <a:avLst/>
          </a:prstGeom>
        </p:spPr>
      </p:pic>
      <p:pic>
        <p:nvPicPr>
          <p:cNvPr id="6" name="Image 5"/>
          <p:cNvPicPr>
            <a:picLocks noChangeAspect="1"/>
          </p:cNvPicPr>
          <p:nvPr/>
        </p:nvPicPr>
        <p:blipFill>
          <a:blip r:embed="rId5"/>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5</a:t>
            </a:fld>
            <a:endParaRPr lang="fr-FR"/>
          </a:p>
        </p:txBody>
      </p:sp>
      <p:sp>
        <p:nvSpPr>
          <p:cNvPr id="8" name="Espace réservé du contenu 2"/>
          <p:cNvSpPr txBox="1">
            <a:spLocks/>
          </p:cNvSpPr>
          <p:nvPr/>
        </p:nvSpPr>
        <p:spPr>
          <a:xfrm>
            <a:off x="180913" y="3001017"/>
            <a:ext cx="11890149" cy="13429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latin typeface="Times New Roman" panose="02020603050405020304" pitchFamily="18" charset="0"/>
                <a:cs typeface="Times New Roman" panose="02020603050405020304" pitchFamily="18" charset="0"/>
              </a:rPr>
              <a:t> 2.1. ANALYSE DES DISPOSITIFS</a:t>
            </a:r>
          </a:p>
          <a:p>
            <a:pPr marL="0" indent="0" algn="just">
              <a:buNone/>
            </a:pPr>
            <a:r>
              <a:rPr lang="fr-FR" dirty="0" smtClean="0">
                <a:latin typeface="Times New Roman" panose="02020603050405020304" pitchFamily="18" charset="0"/>
                <a:cs typeface="Times New Roman" panose="02020603050405020304" pitchFamily="18" charset="0"/>
              </a:rPr>
              <a:t>L’évaluation </a:t>
            </a:r>
            <a:r>
              <a:rPr lang="fr-FR" dirty="0">
                <a:latin typeface="Times New Roman" panose="02020603050405020304" pitchFamily="18" charset="0"/>
                <a:cs typeface="Times New Roman" panose="02020603050405020304" pitchFamily="18" charset="0"/>
              </a:rPr>
              <a:t>des compétences convoque un axe paradigmatique </a:t>
            </a:r>
            <a:r>
              <a:rPr lang="fr-FR" dirty="0" smtClean="0">
                <a:latin typeface="Times New Roman" panose="02020603050405020304" pitchFamily="18" charset="0"/>
                <a:cs typeface="Times New Roman" panose="02020603050405020304" pitchFamily="18" charset="0"/>
              </a:rPr>
              <a:t>contraire à celui </a:t>
            </a:r>
            <a:r>
              <a:rPr lang="fr-FR" dirty="0">
                <a:latin typeface="Times New Roman" panose="02020603050405020304" pitchFamily="18" charset="0"/>
                <a:cs typeface="Times New Roman" panose="02020603050405020304" pitchFamily="18" charset="0"/>
              </a:rPr>
              <a:t>des objectifs annoncés dans les programmes.</a:t>
            </a:r>
            <a:endParaRPr lang="fr-FR" sz="3200" b="1" dirty="0">
              <a:latin typeface="Times New Roman" panose="02020603050405020304" pitchFamily="18" charset="0"/>
              <a:cs typeface="Times New Roman" panose="02020603050405020304" pitchFamily="18" charset="0"/>
            </a:endParaRPr>
          </a:p>
        </p:txBody>
      </p:sp>
      <p:sp>
        <p:nvSpPr>
          <p:cNvPr id="10" name="Espace réservé du contenu 2"/>
          <p:cNvSpPr txBox="1">
            <a:spLocks/>
          </p:cNvSpPr>
          <p:nvPr/>
        </p:nvSpPr>
        <p:spPr>
          <a:xfrm>
            <a:off x="125712" y="1842266"/>
            <a:ext cx="12000549" cy="98924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dirty="0" smtClean="0">
                <a:latin typeface="Times New Roman" panose="02020603050405020304" pitchFamily="18" charset="0"/>
                <a:cs typeface="Times New Roman" panose="02020603050405020304" pitchFamily="18" charset="0"/>
              </a:rPr>
              <a:t>Définition des </a:t>
            </a:r>
            <a:r>
              <a:rPr lang="fr-FR" dirty="0">
                <a:latin typeface="Times New Roman" panose="02020603050405020304" pitchFamily="18" charset="0"/>
                <a:cs typeface="Times New Roman" panose="02020603050405020304" pitchFamily="18" charset="0"/>
              </a:rPr>
              <a:t>compétences </a:t>
            </a:r>
            <a:r>
              <a:rPr lang="fr-FR" dirty="0" smtClean="0">
                <a:latin typeface="Times New Roman" panose="02020603050405020304" pitchFamily="18" charset="0"/>
                <a:cs typeface="Times New Roman" panose="02020603050405020304" pitchFamily="18" charset="0"/>
              </a:rPr>
              <a:t>: capacité </a:t>
            </a:r>
            <a:r>
              <a:rPr lang="fr-FR" dirty="0">
                <a:latin typeface="Times New Roman" panose="02020603050405020304" pitchFamily="18" charset="0"/>
                <a:cs typeface="Times New Roman" panose="02020603050405020304" pitchFamily="18" charset="0"/>
              </a:rPr>
              <a:t>de mobiliser ses acquis dans des tâches et des situations complexes.  </a:t>
            </a:r>
            <a:r>
              <a:rPr lang="fr-FR" dirty="0" smtClean="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Socle commun des connaissances et compétences, 2006, France</a:t>
            </a:r>
            <a:r>
              <a:rPr lang="fr-FR" dirty="0" smtClean="0">
                <a:latin typeface="Times New Roman" panose="02020603050405020304" pitchFamily="18" charset="0"/>
                <a:cs typeface="Times New Roman" panose="02020603050405020304" pitchFamily="18" charset="0"/>
              </a:rPr>
              <a:t>)</a:t>
            </a:r>
            <a:endParaRPr lang="fr-FR" sz="3200" b="1" dirty="0">
              <a:latin typeface="Times New Roman" panose="02020603050405020304" pitchFamily="18" charset="0"/>
              <a:cs typeface="Times New Roman" panose="02020603050405020304" pitchFamily="18" charset="0"/>
            </a:endParaRPr>
          </a:p>
        </p:txBody>
      </p:sp>
      <p:sp>
        <p:nvSpPr>
          <p:cNvPr id="15" name="Rectangle 14"/>
          <p:cNvSpPr/>
          <p:nvPr/>
        </p:nvSpPr>
        <p:spPr>
          <a:xfrm>
            <a:off x="116725" y="4307228"/>
            <a:ext cx="12018529" cy="1384995"/>
          </a:xfrm>
          <a:prstGeom prst="rect">
            <a:avLst/>
          </a:prstGeom>
        </p:spPr>
        <p:txBody>
          <a:bodyPr wrap="square">
            <a:spAutoFit/>
          </a:bodyPr>
          <a:lstStyle/>
          <a:p>
            <a:pPr algn="just"/>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Elle évalue un ensemble </a:t>
            </a:r>
            <a:r>
              <a:rPr lang="fr-FR" sz="2800" dirty="0">
                <a:latin typeface="Times New Roman" panose="02020603050405020304" pitchFamily="18" charset="0"/>
                <a:cs typeface="Times New Roman" panose="02020603050405020304" pitchFamily="18" charset="0"/>
              </a:rPr>
              <a:t>de comportements ou de performances </a:t>
            </a:r>
            <a:r>
              <a:rPr lang="fr-FR" sz="2800" dirty="0" smtClean="0">
                <a:latin typeface="Times New Roman" panose="02020603050405020304" pitchFamily="18" charset="0"/>
                <a:cs typeface="Times New Roman" panose="02020603050405020304" pitchFamily="18" charset="0"/>
              </a:rPr>
              <a:t>et non </a:t>
            </a:r>
            <a:r>
              <a:rPr lang="fr-FR" sz="2800" dirty="0">
                <a:latin typeface="Times New Roman" panose="02020603050405020304" pitchFamily="18" charset="0"/>
                <a:cs typeface="Times New Roman" panose="02020603050405020304" pitchFamily="18" charset="0"/>
              </a:rPr>
              <a:t>des tâches complexes (De </a:t>
            </a:r>
            <a:r>
              <a:rPr lang="fr-FR" sz="2800" dirty="0" err="1">
                <a:latin typeface="Times New Roman" panose="02020603050405020304" pitchFamily="18" charset="0"/>
                <a:cs typeface="Times New Roman" panose="02020603050405020304" pitchFamily="18" charset="0"/>
              </a:rPr>
              <a:t>Ketele</a:t>
            </a:r>
            <a:r>
              <a:rPr lang="fr-FR" sz="2800" dirty="0">
                <a:latin typeface="Times New Roman" panose="02020603050405020304" pitchFamily="18" charset="0"/>
                <a:cs typeface="Times New Roman" panose="02020603050405020304" pitchFamily="18" charset="0"/>
              </a:rPr>
              <a:t>, 2005). </a:t>
            </a:r>
            <a:endParaRPr lang="fr-FR" sz="2800" b="1" dirty="0">
              <a:latin typeface="Times New Roman" panose="02020603050405020304" pitchFamily="18" charset="0"/>
              <a:cs typeface="Times New Roman" panose="02020603050405020304" pitchFamily="18" charset="0"/>
            </a:endParaRPr>
          </a:p>
          <a:p>
            <a:pPr algn="just"/>
            <a:endParaRPr lang="fr-FR" sz="2800" dirty="0">
              <a:latin typeface="Times New Roman" panose="02020603050405020304" pitchFamily="18" charset="0"/>
              <a:cs typeface="Times New Roman" panose="02020603050405020304" pitchFamily="18" charset="0"/>
            </a:endParaRPr>
          </a:p>
        </p:txBody>
      </p:sp>
      <p:sp>
        <p:nvSpPr>
          <p:cNvPr id="16" name="Rectangle 15"/>
          <p:cNvSpPr/>
          <p:nvPr/>
        </p:nvSpPr>
        <p:spPr>
          <a:xfrm>
            <a:off x="18057" y="5539486"/>
            <a:ext cx="12053006" cy="954107"/>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Réforme sans changement </a:t>
            </a:r>
            <a:r>
              <a:rPr lang="fr-FR" sz="2800" dirty="0" smtClean="0">
                <a:latin typeface="Times New Roman" panose="02020603050405020304" pitchFamily="18" charset="0"/>
                <a:cs typeface="Times New Roman" panose="02020603050405020304" pitchFamily="18" charset="0"/>
              </a:rPr>
              <a:t>qui consiste sans plus à donner un nouvel habillage rhétorique à des pratiques courantes » (Jonnaert &amp; Batika 2004, p.19). </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839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10"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581146" y="-21850"/>
            <a:ext cx="1565839" cy="1443295"/>
          </a:xfrm>
          <a:prstGeom prst="rect">
            <a:avLst/>
          </a:prstGeom>
        </p:spPr>
      </p:pic>
      <p:pic>
        <p:nvPicPr>
          <p:cNvPr id="6" name="Image 5"/>
          <p:cNvPicPr>
            <a:picLocks noChangeAspect="1"/>
          </p:cNvPicPr>
          <p:nvPr/>
        </p:nvPicPr>
        <p:blipFill>
          <a:blip r:embed="rId5"/>
          <a:stretch>
            <a:fillRect/>
          </a:stretch>
        </p:blipFill>
        <p:spPr>
          <a:xfrm>
            <a:off x="6336876" y="191405"/>
            <a:ext cx="2150851" cy="746873"/>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6</a:t>
            </a:fld>
            <a:endParaRPr lang="fr-FR"/>
          </a:p>
        </p:txBody>
      </p:sp>
      <p:sp>
        <p:nvSpPr>
          <p:cNvPr id="8" name="Espace réservé du contenu 2"/>
          <p:cNvSpPr txBox="1">
            <a:spLocks/>
          </p:cNvSpPr>
          <p:nvPr/>
        </p:nvSpPr>
        <p:spPr>
          <a:xfrm>
            <a:off x="-131485" y="1024173"/>
            <a:ext cx="11697866" cy="38646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200" b="1" dirty="0" smtClean="0">
                <a:latin typeface="Times New Roman" panose="02020603050405020304" pitchFamily="18" charset="0"/>
                <a:cs typeface="Times New Roman" panose="02020603050405020304" pitchFamily="18" charset="0"/>
              </a:rPr>
              <a:t>2.2. LES DIFFICULTÉS DES ENSEIGNANTS</a:t>
            </a:r>
          </a:p>
        </p:txBody>
      </p:sp>
      <p:sp>
        <p:nvSpPr>
          <p:cNvPr id="9" name="Espace réservé du contenu 2"/>
          <p:cNvSpPr txBox="1">
            <a:spLocks/>
          </p:cNvSpPr>
          <p:nvPr/>
        </p:nvSpPr>
        <p:spPr>
          <a:xfrm>
            <a:off x="7028121" y="4680521"/>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sz="3200" b="1" dirty="0">
              <a:latin typeface="Times New Roman" panose="02020603050405020304" pitchFamily="18" charset="0"/>
              <a:cs typeface="Times New Roman" panose="02020603050405020304" pitchFamily="18" charset="0"/>
            </a:endParaRPr>
          </a:p>
        </p:txBody>
      </p:sp>
      <p:sp>
        <p:nvSpPr>
          <p:cNvPr id="16" name="Rectangle 15"/>
          <p:cNvSpPr/>
          <p:nvPr/>
        </p:nvSpPr>
        <p:spPr>
          <a:xfrm>
            <a:off x="-131485" y="2433752"/>
            <a:ext cx="4582724" cy="2677656"/>
          </a:xfrm>
          <a:prstGeom prst="rect">
            <a:avLst/>
          </a:prstGeom>
        </p:spPr>
        <p:txBody>
          <a:bodyPr wrap="square">
            <a:spAutoFit/>
          </a:bodyPr>
          <a:lstStyle/>
          <a:p>
            <a:pPr algn="ctr"/>
            <a:r>
              <a:rPr lang="fr-FR" sz="2800" dirty="0" smtClean="0">
                <a:latin typeface="Times New Roman" panose="02020603050405020304" pitchFamily="18" charset="0"/>
                <a:cs typeface="Times New Roman" panose="02020603050405020304" pitchFamily="18" charset="0"/>
              </a:rPr>
              <a:t>Les enseignants ne se sentent pas « légitimes »</a:t>
            </a:r>
          </a:p>
          <a:p>
            <a:pPr algn="ct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Tourmen</a:t>
            </a:r>
            <a:r>
              <a:rPr lang="fr-FR" sz="2800" dirty="0" smtClean="0">
                <a:latin typeface="Times New Roman" panose="02020603050405020304" pitchFamily="18" charset="0"/>
                <a:cs typeface="Times New Roman" panose="02020603050405020304" pitchFamily="18" charset="0"/>
              </a:rPr>
              <a:t>, 2007)</a:t>
            </a:r>
          </a:p>
          <a:p>
            <a:pPr algn="ctr"/>
            <a:r>
              <a:rPr lang="fr-FR" sz="2800" dirty="0" smtClean="0">
                <a:latin typeface="Times New Roman" panose="02020603050405020304" pitchFamily="18" charset="0"/>
                <a:cs typeface="Times New Roman" panose="02020603050405020304" pitchFamily="18" charset="0"/>
              </a:rPr>
              <a:t> à évaluer </a:t>
            </a:r>
          </a:p>
          <a:p>
            <a:pPr algn="ctr"/>
            <a:r>
              <a:rPr lang="fr-FR" sz="2800" dirty="0" smtClean="0">
                <a:latin typeface="Times New Roman" panose="02020603050405020304" pitchFamily="18" charset="0"/>
                <a:cs typeface="Times New Roman" panose="02020603050405020304" pitchFamily="18" charset="0"/>
              </a:rPr>
              <a:t>les </a:t>
            </a:r>
            <a:r>
              <a:rPr lang="fr-FR" sz="2800" dirty="0">
                <a:latin typeface="Times New Roman" panose="02020603050405020304" pitchFamily="18" charset="0"/>
                <a:cs typeface="Times New Roman" panose="02020603050405020304" pitchFamily="18" charset="0"/>
              </a:rPr>
              <a:t>compétences </a:t>
            </a:r>
            <a:r>
              <a:rPr lang="fr-FR" sz="2800" dirty="0" smtClean="0">
                <a:latin typeface="Times New Roman" panose="02020603050405020304" pitchFamily="18" charset="0"/>
                <a:cs typeface="Times New Roman" panose="02020603050405020304" pitchFamily="18" charset="0"/>
              </a:rPr>
              <a:t>présentées dans </a:t>
            </a:r>
            <a:r>
              <a:rPr lang="fr-FR" sz="2800" dirty="0">
                <a:latin typeface="Times New Roman" panose="02020603050405020304" pitchFamily="18" charset="0"/>
                <a:cs typeface="Times New Roman" panose="02020603050405020304" pitchFamily="18" charset="0"/>
              </a:rPr>
              <a:t>le </a:t>
            </a:r>
            <a:r>
              <a:rPr lang="fr-FR" sz="2800" dirty="0" smtClean="0">
                <a:latin typeface="Times New Roman" panose="02020603050405020304" pitchFamily="18" charset="0"/>
                <a:cs typeface="Times New Roman" panose="02020603050405020304" pitchFamily="18" charset="0"/>
              </a:rPr>
              <a:t>dispositif</a:t>
            </a:r>
            <a:endParaRPr lang="fr-FR" sz="2800" dirty="0">
              <a:latin typeface="Times New Roman" panose="02020603050405020304" pitchFamily="18" charset="0"/>
              <a:cs typeface="Times New Roman" panose="02020603050405020304" pitchFamily="18" charset="0"/>
            </a:endParaRPr>
          </a:p>
        </p:txBody>
      </p:sp>
      <p:pic>
        <p:nvPicPr>
          <p:cNvPr id="18" name="Image 17"/>
          <p:cNvPicPr/>
          <p:nvPr/>
        </p:nvPicPr>
        <p:blipFill>
          <a:blip r:embed="rId6">
            <a:extLst>
              <a:ext uri="{28A0092B-C50C-407E-A947-70E740481C1C}">
                <a14:useLocalDpi xmlns:a14="http://schemas.microsoft.com/office/drawing/2010/main" val="0"/>
              </a:ext>
            </a:extLst>
          </a:blip>
          <a:srcRect/>
          <a:stretch>
            <a:fillRect/>
          </a:stretch>
        </p:blipFill>
        <p:spPr bwMode="auto">
          <a:xfrm>
            <a:off x="4406184" y="1439221"/>
            <a:ext cx="7450499" cy="5217973"/>
          </a:xfrm>
          <a:prstGeom prst="rect">
            <a:avLst/>
          </a:prstGeom>
          <a:noFill/>
          <a:ln>
            <a:solidFill>
              <a:schemeClr val="tx1"/>
            </a:solidFill>
          </a:ln>
        </p:spPr>
      </p:pic>
    </p:spTree>
    <p:extLst>
      <p:ext uri="{BB962C8B-B14F-4D97-AF65-F5344CB8AC3E}">
        <p14:creationId xmlns:p14="http://schemas.microsoft.com/office/powerpoint/2010/main" val="388105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581146" y="-21850"/>
            <a:ext cx="1565839" cy="1443295"/>
          </a:xfrm>
          <a:prstGeom prst="rect">
            <a:avLst/>
          </a:prstGeom>
        </p:spPr>
      </p:pic>
      <p:pic>
        <p:nvPicPr>
          <p:cNvPr id="6" name="Image 5"/>
          <p:cNvPicPr>
            <a:picLocks noChangeAspect="1"/>
          </p:cNvPicPr>
          <p:nvPr/>
        </p:nvPicPr>
        <p:blipFill>
          <a:blip r:embed="rId5"/>
          <a:stretch>
            <a:fillRect/>
          </a:stretch>
        </p:blipFill>
        <p:spPr>
          <a:xfrm>
            <a:off x="5372100" y="-8694"/>
            <a:ext cx="2967037" cy="1030289"/>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7</a:t>
            </a:fld>
            <a:endParaRPr lang="fr-FR"/>
          </a:p>
        </p:txBody>
      </p:sp>
      <p:sp>
        <p:nvSpPr>
          <p:cNvPr id="8" name="Espace réservé du contenu 2"/>
          <p:cNvSpPr txBox="1">
            <a:spLocks/>
          </p:cNvSpPr>
          <p:nvPr/>
        </p:nvSpPr>
        <p:spPr>
          <a:xfrm>
            <a:off x="-165832" y="834391"/>
            <a:ext cx="11697866" cy="4035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200" b="1" dirty="0" smtClean="0">
                <a:latin typeface="Times New Roman" panose="02020603050405020304" pitchFamily="18" charset="0"/>
                <a:cs typeface="Times New Roman" panose="02020603050405020304" pitchFamily="18" charset="0"/>
              </a:rPr>
              <a:t>2.2. LES DIFFICULTÉS DES ENSEIGNANTS</a:t>
            </a:r>
          </a:p>
        </p:txBody>
      </p:sp>
      <p:sp>
        <p:nvSpPr>
          <p:cNvPr id="9" name="Espace réservé du contenu 2"/>
          <p:cNvSpPr txBox="1">
            <a:spLocks/>
          </p:cNvSpPr>
          <p:nvPr/>
        </p:nvSpPr>
        <p:spPr>
          <a:xfrm>
            <a:off x="7028121" y="4680521"/>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fr-FR" sz="3200" b="1" dirty="0">
              <a:latin typeface="Times New Roman" panose="02020603050405020304" pitchFamily="18" charset="0"/>
              <a:cs typeface="Times New Roman" panose="02020603050405020304" pitchFamily="18" charset="0"/>
            </a:endParaRPr>
          </a:p>
        </p:txBody>
      </p:sp>
      <p:pic>
        <p:nvPicPr>
          <p:cNvPr id="17" name="Image 16"/>
          <p:cNvPicPr/>
          <p:nvPr/>
        </p:nvPicPr>
        <p:blipFill>
          <a:blip r:embed="rId6">
            <a:extLst>
              <a:ext uri="{28A0092B-C50C-407E-A947-70E740481C1C}">
                <a14:useLocalDpi xmlns:a14="http://schemas.microsoft.com/office/drawing/2010/main" val="0"/>
              </a:ext>
            </a:extLst>
          </a:blip>
          <a:srcRect/>
          <a:stretch>
            <a:fillRect/>
          </a:stretch>
        </p:blipFill>
        <p:spPr bwMode="auto">
          <a:xfrm>
            <a:off x="853750" y="1280160"/>
            <a:ext cx="9727396" cy="5076190"/>
          </a:xfrm>
          <a:prstGeom prst="rect">
            <a:avLst/>
          </a:prstGeom>
          <a:noFill/>
          <a:ln>
            <a:solidFill>
              <a:schemeClr val="tx1"/>
            </a:solidFill>
          </a:ln>
        </p:spPr>
      </p:pic>
    </p:spTree>
    <p:extLst>
      <p:ext uri="{BB962C8B-B14F-4D97-AF65-F5344CB8AC3E}">
        <p14:creationId xmlns:p14="http://schemas.microsoft.com/office/powerpoint/2010/main" val="286881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581146" y="-21850"/>
            <a:ext cx="1565839" cy="1443295"/>
          </a:xfrm>
          <a:prstGeom prst="rect">
            <a:avLst/>
          </a:prstGeom>
        </p:spPr>
      </p:pic>
      <p:pic>
        <p:nvPicPr>
          <p:cNvPr id="6" name="Image 5"/>
          <p:cNvPicPr>
            <a:picLocks noChangeAspect="1"/>
          </p:cNvPicPr>
          <p:nvPr/>
        </p:nvPicPr>
        <p:blipFill>
          <a:blip r:embed="rId5"/>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8</a:t>
            </a:fld>
            <a:endParaRPr lang="fr-FR"/>
          </a:p>
        </p:txBody>
      </p:sp>
      <p:sp>
        <p:nvSpPr>
          <p:cNvPr id="8" name="Espace réservé du contenu 2"/>
          <p:cNvSpPr txBox="1">
            <a:spLocks/>
          </p:cNvSpPr>
          <p:nvPr/>
        </p:nvSpPr>
        <p:spPr>
          <a:xfrm>
            <a:off x="231811" y="1314700"/>
            <a:ext cx="11697866" cy="36221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200" b="1" dirty="0">
                <a:latin typeface="Times New Roman" panose="02020603050405020304" pitchFamily="18" charset="0"/>
                <a:cs typeface="Times New Roman" panose="02020603050405020304" pitchFamily="18" charset="0"/>
              </a:rPr>
              <a:t>3. </a:t>
            </a:r>
            <a:r>
              <a:rPr lang="fr-FR" sz="2200" b="1" dirty="0" smtClean="0">
                <a:latin typeface="Times New Roman" panose="02020603050405020304" pitchFamily="18" charset="0"/>
                <a:cs typeface="Times New Roman" panose="02020603050405020304" pitchFamily="18" charset="0"/>
              </a:rPr>
              <a:t>LE GRAND ORAL, UN CADRE PLURIDISCIPLINAIRE PERMETTANT L’ES </a:t>
            </a:r>
          </a:p>
          <a:p>
            <a:pPr marL="0" indent="0" algn="ctr">
              <a:buNone/>
            </a:pPr>
            <a:r>
              <a:rPr lang="fr-FR" sz="2200" b="1" dirty="0" smtClean="0">
                <a:latin typeface="Times New Roman" panose="02020603050405020304" pitchFamily="18" charset="0"/>
                <a:cs typeface="Times New Roman" panose="02020603050405020304" pitchFamily="18" charset="0"/>
              </a:rPr>
              <a:t>ET SON ÉVALUATION ?</a:t>
            </a:r>
            <a:endParaRPr lang="fr-FR" sz="2200" b="1" dirty="0">
              <a:latin typeface="Times New Roman" panose="02020603050405020304" pitchFamily="18" charset="0"/>
              <a:cs typeface="Times New Roman" panose="02020603050405020304" pitchFamily="18" charset="0"/>
            </a:endParaRPr>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16" name="Rectangle 15"/>
          <p:cNvSpPr/>
          <p:nvPr/>
        </p:nvSpPr>
        <p:spPr>
          <a:xfrm>
            <a:off x="2320545" y="2418476"/>
            <a:ext cx="12336187" cy="430887"/>
          </a:xfrm>
          <a:prstGeom prst="rect">
            <a:avLst/>
          </a:prstGeom>
        </p:spPr>
        <p:txBody>
          <a:bodyPr wrap="square">
            <a:spAutoFit/>
          </a:bodyPr>
          <a:lstStyle/>
          <a:p>
            <a:r>
              <a:rPr lang="fr-FR" sz="2200" b="1" dirty="0" smtClean="0">
                <a:latin typeface="Times New Roman" panose="02020603050405020304" pitchFamily="18" charset="0"/>
                <a:cs typeface="Times New Roman" panose="02020603050405020304" pitchFamily="18" charset="0"/>
              </a:rPr>
              <a:t>3.1. LA PRÉPARATION AU GO : UN CADRE PERMETTENT L’ES</a:t>
            </a:r>
            <a:r>
              <a:rPr lang="fr-FR" dirty="0" smtClean="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p:txBody>
      </p:sp>
      <p:sp>
        <p:nvSpPr>
          <p:cNvPr id="3" name="ZoneTexte 2"/>
          <p:cNvSpPr txBox="1"/>
          <p:nvPr/>
        </p:nvSpPr>
        <p:spPr>
          <a:xfrm>
            <a:off x="4191750" y="4492053"/>
            <a:ext cx="2194706" cy="369332"/>
          </a:xfrm>
          <a:prstGeom prst="rect">
            <a:avLst/>
          </a:prstGeom>
          <a:noFill/>
          <a:ln>
            <a:solidFill>
              <a:schemeClr val="accent1">
                <a:lumMod val="60000"/>
                <a:lumOff val="40000"/>
              </a:schemeClr>
            </a:solidFill>
          </a:ln>
        </p:spPr>
        <p:txBody>
          <a:bodyPr wrap="square" rtlCol="0">
            <a:spAutoFit/>
          </a:bodyPr>
          <a:lstStyle/>
          <a:p>
            <a:r>
              <a:rPr lang="fr-FR" dirty="0" smtClean="0">
                <a:latin typeface="Times New Roman" panose="02020603050405020304" pitchFamily="18" charset="0"/>
                <a:cs typeface="Times New Roman" panose="02020603050405020304" pitchFamily="18" charset="0"/>
              </a:rPr>
              <a:t>PROBLÉMATIQUE</a:t>
            </a:r>
            <a:endParaRPr lang="fr-FR" dirty="0">
              <a:latin typeface="Times New Roman" panose="02020603050405020304" pitchFamily="18" charset="0"/>
              <a:cs typeface="Times New Roman" panose="02020603050405020304" pitchFamily="18" charset="0"/>
            </a:endParaRPr>
          </a:p>
        </p:txBody>
      </p:sp>
      <p:sp>
        <p:nvSpPr>
          <p:cNvPr id="10" name="ZoneTexte 9"/>
          <p:cNvSpPr txBox="1"/>
          <p:nvPr/>
        </p:nvSpPr>
        <p:spPr>
          <a:xfrm>
            <a:off x="4450643" y="3097083"/>
            <a:ext cx="1450654" cy="369332"/>
          </a:xfrm>
          <a:prstGeom prst="rect">
            <a:avLst/>
          </a:prstGeom>
          <a:noFill/>
          <a:ln>
            <a:solidFill>
              <a:schemeClr val="accent1">
                <a:lumMod val="60000"/>
                <a:lumOff val="40000"/>
              </a:schemeClr>
            </a:solidFill>
          </a:ln>
        </p:spPr>
        <p:txBody>
          <a:bodyPr wrap="none" rtlCol="0">
            <a:spAutoFit/>
          </a:bodyPr>
          <a:lstStyle/>
          <a:p>
            <a:r>
              <a:rPr lang="fr-FR" dirty="0"/>
              <a:t>THÉMATIQUE</a:t>
            </a:r>
            <a:endParaRPr lang="fr-FR" dirty="0">
              <a:latin typeface="Times New Roman" panose="02020603050405020304" pitchFamily="18" charset="0"/>
              <a:cs typeface="Times New Roman" panose="02020603050405020304" pitchFamily="18" charset="0"/>
            </a:endParaRPr>
          </a:p>
        </p:txBody>
      </p:sp>
      <p:sp>
        <p:nvSpPr>
          <p:cNvPr id="11" name="ZoneTexte 10"/>
          <p:cNvSpPr txBox="1"/>
          <p:nvPr/>
        </p:nvSpPr>
        <p:spPr>
          <a:xfrm>
            <a:off x="2573079" y="5507665"/>
            <a:ext cx="1511952" cy="369332"/>
          </a:xfrm>
          <a:prstGeom prst="rect">
            <a:avLst/>
          </a:prstGeom>
          <a:noFill/>
          <a:ln>
            <a:solidFill>
              <a:schemeClr val="accent1">
                <a:lumMod val="60000"/>
                <a:lumOff val="40000"/>
              </a:schemeClr>
            </a:solidFill>
          </a:ln>
        </p:spPr>
        <p:txBody>
          <a:bodyPr wrap="none" rtlCol="0">
            <a:spAutoFit/>
          </a:bodyPr>
          <a:lstStyle/>
          <a:p>
            <a:r>
              <a:rPr lang="fr-FR" dirty="0" smtClean="0">
                <a:latin typeface="Times New Roman" panose="02020603050405020304" pitchFamily="18" charset="0"/>
                <a:cs typeface="Times New Roman" panose="02020603050405020304" pitchFamily="18" charset="0"/>
              </a:rPr>
              <a:t>QUESTION 1</a:t>
            </a:r>
            <a:endParaRPr lang="fr-FR" dirty="0">
              <a:latin typeface="Times New Roman" panose="02020603050405020304" pitchFamily="18" charset="0"/>
              <a:cs typeface="Times New Roman" panose="02020603050405020304" pitchFamily="18" charset="0"/>
            </a:endParaRPr>
          </a:p>
        </p:txBody>
      </p:sp>
      <p:sp>
        <p:nvSpPr>
          <p:cNvPr id="12" name="Rectangle 11"/>
          <p:cNvSpPr/>
          <p:nvPr/>
        </p:nvSpPr>
        <p:spPr>
          <a:xfrm>
            <a:off x="6591477" y="5450175"/>
            <a:ext cx="1511952" cy="369332"/>
          </a:xfrm>
          <a:prstGeom prst="rect">
            <a:avLst/>
          </a:prstGeom>
          <a:ln>
            <a:solidFill>
              <a:schemeClr val="accent1">
                <a:lumMod val="60000"/>
                <a:lumOff val="40000"/>
              </a:schemeClr>
            </a:solidFill>
          </a:ln>
        </p:spPr>
        <p:txBody>
          <a:bodyPr wrap="none">
            <a:spAutoFit/>
          </a:bodyPr>
          <a:lstStyle/>
          <a:p>
            <a:r>
              <a:rPr lang="fr-FR" dirty="0" smtClean="0">
                <a:latin typeface="Times New Roman" panose="02020603050405020304" pitchFamily="18" charset="0"/>
                <a:cs typeface="Times New Roman" panose="02020603050405020304" pitchFamily="18" charset="0"/>
              </a:rPr>
              <a:t>QUESTION 2</a:t>
            </a:r>
            <a:endParaRPr lang="fr-FR" dirty="0"/>
          </a:p>
        </p:txBody>
      </p:sp>
      <p:sp>
        <p:nvSpPr>
          <p:cNvPr id="14" name="Flèche vers le bas 13"/>
          <p:cNvSpPr/>
          <p:nvPr/>
        </p:nvSpPr>
        <p:spPr>
          <a:xfrm>
            <a:off x="4933507" y="3668233"/>
            <a:ext cx="531628" cy="6804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courbée vers la gauche 14"/>
          <p:cNvSpPr/>
          <p:nvPr/>
        </p:nvSpPr>
        <p:spPr>
          <a:xfrm>
            <a:off x="4191750" y="5094091"/>
            <a:ext cx="422780" cy="49863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Flèche courbée vers la droite 17"/>
          <p:cNvSpPr/>
          <p:nvPr/>
        </p:nvSpPr>
        <p:spPr>
          <a:xfrm>
            <a:off x="6080744" y="5094090"/>
            <a:ext cx="425302" cy="49863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ZoneTexte 18"/>
          <p:cNvSpPr txBox="1"/>
          <p:nvPr/>
        </p:nvSpPr>
        <p:spPr>
          <a:xfrm>
            <a:off x="189595" y="3538167"/>
            <a:ext cx="2993432" cy="1477328"/>
          </a:xfrm>
          <a:prstGeom prst="rect">
            <a:avLst/>
          </a:prstGeom>
          <a:noFill/>
          <a:ln>
            <a:solidFill>
              <a:srgbClr val="FF0000"/>
            </a:solidFill>
          </a:ln>
        </p:spPr>
        <p:txBody>
          <a:bodyPr wrap="square" rtlCol="0">
            <a:spAutoFit/>
          </a:bodyPr>
          <a:lstStyle/>
          <a:p>
            <a:pPr algn="ctr"/>
            <a:r>
              <a:rPr lang="fr-FR" dirty="0" smtClean="0">
                <a:latin typeface="Times New Roman" panose="02020603050405020304" pitchFamily="18" charset="0"/>
                <a:cs typeface="Times New Roman" panose="02020603050405020304" pitchFamily="18" charset="0"/>
              </a:rPr>
              <a:t>RESSOURCES DISCIPLINAIRES DES SPÉCIALITÉS :</a:t>
            </a:r>
          </a:p>
          <a:p>
            <a:pPr algn="ctr"/>
            <a:r>
              <a:rPr lang="fr-FR" dirty="0" smtClean="0">
                <a:latin typeface="Times New Roman" panose="02020603050405020304" pitchFamily="18" charset="0"/>
                <a:cs typeface="Times New Roman" panose="02020603050405020304" pitchFamily="18" charset="0"/>
              </a:rPr>
              <a:t>C-</a:t>
            </a:r>
            <a:r>
              <a:rPr lang="fr-FR" dirty="0" err="1" smtClean="0">
                <a:latin typeface="Times New Roman" panose="02020603050405020304" pitchFamily="18" charset="0"/>
                <a:cs typeface="Times New Roman" panose="02020603050405020304" pitchFamily="18" charset="0"/>
              </a:rPr>
              <a:t>BPH</a:t>
            </a:r>
            <a:endParaRPr lang="fr-FR" dirty="0" smtClean="0">
              <a:latin typeface="Times New Roman" panose="02020603050405020304" pitchFamily="18" charset="0"/>
              <a:cs typeface="Times New Roman" panose="02020603050405020304" pitchFamily="18" charset="0"/>
            </a:endParaRPr>
          </a:p>
          <a:p>
            <a:pPr algn="ctr"/>
            <a:r>
              <a:rPr lang="fr-FR" dirty="0" err="1" smtClean="0">
                <a:latin typeface="Times New Roman" panose="02020603050405020304" pitchFamily="18" charset="0"/>
                <a:cs typeface="Times New Roman" panose="02020603050405020304" pitchFamily="18" charset="0"/>
              </a:rPr>
              <a:t>STSS</a:t>
            </a:r>
            <a:endParaRPr lang="fr-FR" dirty="0">
              <a:latin typeface="Times New Roman" panose="02020603050405020304" pitchFamily="18" charset="0"/>
              <a:cs typeface="Times New Roman" panose="02020603050405020304" pitchFamily="18" charset="0"/>
            </a:endParaRPr>
          </a:p>
        </p:txBody>
      </p:sp>
      <p:sp>
        <p:nvSpPr>
          <p:cNvPr id="20" name="ZoneTexte 19"/>
          <p:cNvSpPr txBox="1"/>
          <p:nvPr/>
        </p:nvSpPr>
        <p:spPr>
          <a:xfrm>
            <a:off x="8234750" y="3552366"/>
            <a:ext cx="2844576" cy="1754326"/>
          </a:xfrm>
          <a:prstGeom prst="rect">
            <a:avLst/>
          </a:prstGeom>
          <a:noFill/>
          <a:ln>
            <a:solidFill>
              <a:srgbClr val="FF0000"/>
            </a:solidFill>
          </a:ln>
        </p:spPr>
        <p:txBody>
          <a:bodyPr wrap="square" rtlCol="0">
            <a:spAutoFit/>
          </a:bodyPr>
          <a:lstStyle/>
          <a:p>
            <a:pPr algn="ctr"/>
            <a:r>
              <a:rPr lang="fr-FR" dirty="0" smtClean="0">
                <a:latin typeface="Times New Roman" panose="02020603050405020304" pitchFamily="18" charset="0"/>
                <a:cs typeface="Times New Roman" panose="02020603050405020304" pitchFamily="18" charset="0"/>
              </a:rPr>
              <a:t>RESSOURCES :  RENCONTRES AVEC DES PROFESSIONNELS ET DES STRUCTURES DE LA SANTÉ ET/OU DU SOCIAL </a:t>
            </a:r>
            <a:endParaRPr lang="fr-FR" dirty="0">
              <a:latin typeface="Times New Roman" panose="02020603050405020304" pitchFamily="18" charset="0"/>
              <a:cs typeface="Times New Roman" panose="02020603050405020304" pitchFamily="18" charset="0"/>
            </a:endParaRPr>
          </a:p>
        </p:txBody>
      </p:sp>
      <p:sp>
        <p:nvSpPr>
          <p:cNvPr id="21" name="ZoneTexte 20"/>
          <p:cNvSpPr txBox="1"/>
          <p:nvPr/>
        </p:nvSpPr>
        <p:spPr>
          <a:xfrm>
            <a:off x="525204" y="2971882"/>
            <a:ext cx="2803851" cy="369332"/>
          </a:xfrm>
          <a:prstGeom prst="rect">
            <a:avLst/>
          </a:prstGeom>
          <a:noFill/>
        </p:spPr>
        <p:txBody>
          <a:bodyPr wrap="square" rtlCol="0">
            <a:spAutoFit/>
          </a:bodyPr>
          <a:lstStyle/>
          <a:p>
            <a:r>
              <a:rPr lang="fr-FR" b="1" dirty="0" smtClean="0">
                <a:latin typeface="Times New Roman" panose="02020603050405020304" pitchFamily="18" charset="0"/>
                <a:cs typeface="Times New Roman" panose="02020603050405020304" pitchFamily="18" charset="0"/>
              </a:rPr>
              <a:t>FORMES SCOLAIRES</a:t>
            </a:r>
            <a:endParaRPr lang="fr-FR" b="1" dirty="0">
              <a:latin typeface="Times New Roman" panose="02020603050405020304" pitchFamily="18" charset="0"/>
              <a:cs typeface="Times New Roman" panose="02020603050405020304" pitchFamily="18" charset="0"/>
            </a:endParaRPr>
          </a:p>
        </p:txBody>
      </p:sp>
      <p:sp>
        <p:nvSpPr>
          <p:cNvPr id="22" name="ZoneTexte 21"/>
          <p:cNvSpPr txBox="1"/>
          <p:nvPr/>
        </p:nvSpPr>
        <p:spPr>
          <a:xfrm>
            <a:off x="8234750" y="2960977"/>
            <a:ext cx="3494900" cy="369332"/>
          </a:xfrm>
          <a:prstGeom prst="rect">
            <a:avLst/>
          </a:prstGeom>
          <a:noFill/>
        </p:spPr>
        <p:txBody>
          <a:bodyPr wrap="square" rtlCol="0">
            <a:spAutoFit/>
          </a:bodyPr>
          <a:lstStyle/>
          <a:p>
            <a:r>
              <a:rPr lang="fr-FR"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FORMES NON SCOLAIRES</a:t>
            </a:r>
            <a:endParaRPr lang="fr-F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9" name="Flèche droite 28"/>
          <p:cNvSpPr/>
          <p:nvPr/>
        </p:nvSpPr>
        <p:spPr>
          <a:xfrm>
            <a:off x="3329055" y="3785191"/>
            <a:ext cx="862695" cy="41304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lèche gauche 29"/>
          <p:cNvSpPr/>
          <p:nvPr/>
        </p:nvSpPr>
        <p:spPr>
          <a:xfrm>
            <a:off x="6352140" y="3764282"/>
            <a:ext cx="903767" cy="43728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2214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500"/>
                                        <p:tgtEl>
                                          <p:spTgt spid="2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fade">
                                      <p:cBhvr>
                                        <p:cTn id="71" dur="500"/>
                                        <p:tgtEl>
                                          <p:spTgt spid="2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fade">
                                      <p:cBhvr>
                                        <p:cTn id="7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3" grpId="0" animBg="1"/>
      <p:bldP spid="10" grpId="0" animBg="1"/>
      <p:bldP spid="11" grpId="0" animBg="1"/>
      <p:bldP spid="12" grpId="0" animBg="1"/>
      <p:bldP spid="14" grpId="0" animBg="1"/>
      <p:bldP spid="15" grpId="0" animBg="1"/>
      <p:bldP spid="18" grpId="0" animBg="1"/>
      <p:bldP spid="19" grpId="0" animBg="1"/>
      <p:bldP spid="20" grpId="0" animBg="1"/>
      <p:bldP spid="21" grpId="0"/>
      <p:bldP spid="22" grpId="0"/>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19606" y="15831"/>
            <a:ext cx="734143" cy="990566"/>
          </a:xfrm>
          <a:prstGeom prst="rect">
            <a:avLst/>
          </a:prstGeom>
        </p:spPr>
      </p:pic>
      <p:pic>
        <p:nvPicPr>
          <p:cNvPr id="5" name="Image 4"/>
          <p:cNvPicPr>
            <a:picLocks noChangeAspect="1"/>
          </p:cNvPicPr>
          <p:nvPr/>
        </p:nvPicPr>
        <p:blipFill>
          <a:blip r:embed="rId4"/>
          <a:stretch>
            <a:fillRect/>
          </a:stretch>
        </p:blipFill>
        <p:spPr>
          <a:xfrm>
            <a:off x="10581146" y="-21850"/>
            <a:ext cx="1565839" cy="1443295"/>
          </a:xfrm>
          <a:prstGeom prst="rect">
            <a:avLst/>
          </a:prstGeom>
        </p:spPr>
      </p:pic>
      <p:pic>
        <p:nvPicPr>
          <p:cNvPr id="6" name="Image 5"/>
          <p:cNvPicPr>
            <a:picLocks noChangeAspect="1"/>
          </p:cNvPicPr>
          <p:nvPr/>
        </p:nvPicPr>
        <p:blipFill>
          <a:blip r:embed="rId5"/>
          <a:stretch>
            <a:fillRect/>
          </a:stretch>
        </p:blipFill>
        <p:spPr>
          <a:xfrm>
            <a:off x="4433776" y="-8694"/>
            <a:ext cx="3905361" cy="1356118"/>
          </a:xfrm>
          <a:prstGeom prst="rect">
            <a:avLst/>
          </a:prstGeom>
        </p:spPr>
      </p:pic>
      <p:sp>
        <p:nvSpPr>
          <p:cNvPr id="7" name="Espace réservé du numéro de diapositive 6"/>
          <p:cNvSpPr>
            <a:spLocks noGrp="1"/>
          </p:cNvSpPr>
          <p:nvPr>
            <p:ph type="sldNum" sz="quarter" idx="12"/>
          </p:nvPr>
        </p:nvSpPr>
        <p:spPr/>
        <p:txBody>
          <a:bodyPr/>
          <a:lstStyle/>
          <a:p>
            <a:fld id="{DDE5BECD-3454-45AD-97BA-ACC33E61C4DF}" type="slidenum">
              <a:rPr lang="fr-FR" smtClean="0"/>
              <a:t>9</a:t>
            </a:fld>
            <a:endParaRPr lang="fr-FR"/>
          </a:p>
        </p:txBody>
      </p:sp>
      <p:sp>
        <p:nvSpPr>
          <p:cNvPr id="8" name="Espace réservé du contenu 2"/>
          <p:cNvSpPr txBox="1">
            <a:spLocks/>
          </p:cNvSpPr>
          <p:nvPr/>
        </p:nvSpPr>
        <p:spPr>
          <a:xfrm>
            <a:off x="231811" y="1314700"/>
            <a:ext cx="11697866" cy="5247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200" b="1" dirty="0" smtClean="0">
                <a:latin typeface="Times New Roman" panose="02020603050405020304" pitchFamily="18" charset="0"/>
                <a:cs typeface="Times New Roman" panose="02020603050405020304" pitchFamily="18" charset="0"/>
              </a:rPr>
              <a:t>3.2. LE GO : UNE OPPORTUNITÉ À ÉVALUER LES ES ?</a:t>
            </a:r>
            <a:r>
              <a:rPr lang="fr-FR" sz="2000" dirty="0" smtClean="0">
                <a:latin typeface="Times New Roman" panose="02020603050405020304" pitchFamily="18" charset="0"/>
                <a:cs typeface="Times New Roman" panose="02020603050405020304" pitchFamily="18" charset="0"/>
              </a:rPr>
              <a:t> </a:t>
            </a:r>
          </a:p>
          <a:p>
            <a:pPr marL="0" indent="0" algn="ctr">
              <a:buNone/>
            </a:pPr>
            <a:endParaRPr lang="fr-FR" dirty="0"/>
          </a:p>
        </p:txBody>
      </p:sp>
      <p:sp>
        <p:nvSpPr>
          <p:cNvPr id="9" name="Espace réservé du contenu 2"/>
          <p:cNvSpPr txBox="1">
            <a:spLocks/>
          </p:cNvSpPr>
          <p:nvPr/>
        </p:nvSpPr>
        <p:spPr>
          <a:xfrm>
            <a:off x="5411607" y="4423624"/>
            <a:ext cx="6560286" cy="12516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
        <p:nvSpPr>
          <p:cNvPr id="20" name="Espace réservé du contenu 2"/>
          <p:cNvSpPr txBox="1">
            <a:spLocks/>
          </p:cNvSpPr>
          <p:nvPr/>
        </p:nvSpPr>
        <p:spPr>
          <a:xfrm>
            <a:off x="660045" y="1828847"/>
            <a:ext cx="7795417" cy="5247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200" b="1" dirty="0" smtClean="0">
                <a:latin typeface="Times New Roman" panose="02020603050405020304" pitchFamily="18" charset="0"/>
                <a:cs typeface="Times New Roman" panose="02020603050405020304" pitchFamily="18" charset="0"/>
              </a:rPr>
              <a:t>3.2.1. Le déroulement de l’épreuve</a:t>
            </a:r>
          </a:p>
          <a:p>
            <a:pPr marL="0" indent="0" algn="ctr">
              <a:buNone/>
            </a:pPr>
            <a:endParaRPr lang="fr-FR" dirty="0"/>
          </a:p>
        </p:txBody>
      </p:sp>
      <p:sp>
        <p:nvSpPr>
          <p:cNvPr id="2" name="Rectangle 1"/>
          <p:cNvSpPr/>
          <p:nvPr/>
        </p:nvSpPr>
        <p:spPr>
          <a:xfrm>
            <a:off x="231811" y="2456038"/>
            <a:ext cx="11697866" cy="3816429"/>
          </a:xfrm>
          <a:prstGeom prst="rect">
            <a:avLst/>
          </a:prstGeom>
        </p:spPr>
        <p:txBody>
          <a:bodyPr wrap="square">
            <a:spAutoFit/>
          </a:bodyPr>
          <a:lstStyle/>
          <a:p>
            <a:r>
              <a:rPr lang="fr-FR" sz="2800" dirty="0" smtClean="0">
                <a:latin typeface="Times New Roman" panose="02020603050405020304" pitchFamily="18" charset="0"/>
                <a:ea typeface="Calibri" panose="020F0502020204030204" pitchFamily="34" charset="0"/>
                <a:cs typeface="Times New Roman" panose="02020603050405020304" pitchFamily="18" charset="0"/>
              </a:rPr>
              <a:t>Épreuve </a:t>
            </a:r>
            <a:r>
              <a:rPr lang="fr-FR" sz="2800" dirty="0">
                <a:latin typeface="Times New Roman" panose="02020603050405020304" pitchFamily="18" charset="0"/>
                <a:ea typeface="Calibri" panose="020F0502020204030204" pitchFamily="34" charset="0"/>
                <a:cs typeface="Times New Roman" panose="02020603050405020304" pitchFamily="18" charset="0"/>
              </a:rPr>
              <a:t>de 20 </a:t>
            </a:r>
            <a:r>
              <a:rPr lang="fr-FR" sz="2800" dirty="0" smtClean="0">
                <a:latin typeface="Times New Roman" panose="02020603050405020304" pitchFamily="18" charset="0"/>
                <a:ea typeface="Calibri" panose="020F0502020204030204" pitchFamily="34" charset="0"/>
                <a:cs typeface="Times New Roman" panose="02020603050405020304" pitchFamily="18" charset="0"/>
              </a:rPr>
              <a:t>minutes</a:t>
            </a:r>
          </a:p>
          <a:p>
            <a:endParaRPr lang="fr-FR" sz="2800" dirty="0">
              <a:latin typeface="Times New Roman" panose="02020603050405020304" pitchFamily="18" charset="0"/>
              <a:cs typeface="Times New Roman" panose="02020603050405020304" pitchFamily="18" charset="0"/>
            </a:endParaRPr>
          </a:p>
          <a:p>
            <a:r>
              <a:rPr lang="fr-FR" sz="2800" dirty="0" smtClean="0">
                <a:latin typeface="Times New Roman" panose="02020603050405020304" pitchFamily="18" charset="0"/>
                <a:cs typeface="Times New Roman" panose="02020603050405020304" pitchFamily="18" charset="0"/>
              </a:rPr>
              <a:t>- cinq </a:t>
            </a:r>
            <a:r>
              <a:rPr lang="fr-FR" sz="2800" dirty="0">
                <a:latin typeface="Times New Roman" panose="02020603050405020304" pitchFamily="18" charset="0"/>
                <a:cs typeface="Times New Roman" panose="02020603050405020304" pitchFamily="18" charset="0"/>
              </a:rPr>
              <a:t>minutes de présentation orale, debout devant les jurys,</a:t>
            </a:r>
          </a:p>
          <a:p>
            <a:r>
              <a:rPr lang="fr-FR" sz="2800" dirty="0" smtClean="0">
                <a:latin typeface="Times New Roman" panose="02020603050405020304" pitchFamily="18" charset="0"/>
                <a:cs typeface="Times New Roman" panose="02020603050405020304" pitchFamily="18" charset="0"/>
              </a:rPr>
              <a:t>- dix </a:t>
            </a:r>
            <a:r>
              <a:rPr lang="fr-FR" sz="2800" dirty="0">
                <a:latin typeface="Times New Roman" panose="02020603050405020304" pitchFamily="18" charset="0"/>
                <a:cs typeface="Times New Roman" panose="02020603050405020304" pitchFamily="18" charset="0"/>
              </a:rPr>
              <a:t>minutes de temps d’échange avec le </a:t>
            </a:r>
            <a:r>
              <a:rPr lang="fr-FR" sz="2800" dirty="0" smtClean="0">
                <a:latin typeface="Times New Roman" panose="02020603050405020304" pitchFamily="18" charset="0"/>
                <a:cs typeface="Times New Roman" panose="02020603050405020304" pitchFamily="18" charset="0"/>
              </a:rPr>
              <a:t>jury, </a:t>
            </a:r>
          </a:p>
          <a:p>
            <a:r>
              <a:rPr lang="fr-FR" sz="2800" dirty="0" smtClean="0">
                <a:latin typeface="Times New Roman" panose="02020603050405020304" pitchFamily="18" charset="0"/>
                <a:cs typeface="Times New Roman" panose="02020603050405020304" pitchFamily="18" charset="0"/>
              </a:rPr>
              <a:t>- cinq </a:t>
            </a:r>
            <a:r>
              <a:rPr lang="fr-FR" sz="2800" dirty="0">
                <a:latin typeface="Times New Roman" panose="02020603050405020304" pitchFamily="18" charset="0"/>
                <a:cs typeface="Times New Roman" panose="02020603050405020304" pitchFamily="18" charset="0"/>
              </a:rPr>
              <a:t>minutes d’échange avec le jury sur son projet d’orientation. </a:t>
            </a:r>
            <a:endParaRPr lang="fr-FR" sz="2800" dirty="0" smtClean="0">
              <a:latin typeface="Times New Roman" panose="02020603050405020304" pitchFamily="18" charset="0"/>
              <a:cs typeface="Times New Roman" panose="02020603050405020304" pitchFamily="18" charset="0"/>
            </a:endParaRPr>
          </a:p>
          <a:p>
            <a:pPr marL="285750" indent="-285750">
              <a:buFontTx/>
              <a:buChar char="-"/>
            </a:pPr>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Le jury est composé de deux enseignants : un enseignant d’une discipline de sa spécialité et un enseignant « candide » d’une autre discipline.</a:t>
            </a:r>
          </a:p>
          <a:p>
            <a:endParaRPr lang="fr-FR" dirty="0"/>
          </a:p>
        </p:txBody>
      </p:sp>
    </p:spTree>
    <p:extLst>
      <p:ext uri="{BB962C8B-B14F-4D97-AF65-F5344CB8AC3E}">
        <p14:creationId xmlns:p14="http://schemas.microsoft.com/office/powerpoint/2010/main" val="272905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1593</Words>
  <Application>Microsoft Office PowerPoint</Application>
  <PresentationFormat>Grand écran</PresentationFormat>
  <Paragraphs>234</Paragraphs>
  <Slides>27</Slides>
  <Notes>14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27</vt:i4>
      </vt:variant>
    </vt:vector>
  </HeadingPairs>
  <TitlesOfParts>
    <vt:vector size="32" baseType="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Karine Dodet</dc:creator>
  <cp:lastModifiedBy>Karine Dodet</cp:lastModifiedBy>
  <cp:revision>59</cp:revision>
  <dcterms:created xsi:type="dcterms:W3CDTF">2021-12-07T13:39:11Z</dcterms:created>
  <dcterms:modified xsi:type="dcterms:W3CDTF">2021-12-09T06:16:22Z</dcterms:modified>
</cp:coreProperties>
</file>