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78" r:id="rId3"/>
    <p:sldId id="279" r:id="rId4"/>
    <p:sldId id="275" r:id="rId5"/>
    <p:sldId id="277" r:id="rId6"/>
    <p:sldId id="257" r:id="rId7"/>
    <p:sldId id="261" r:id="rId8"/>
    <p:sldId id="270" r:id="rId9"/>
    <p:sldId id="271" r:id="rId10"/>
    <p:sldId id="258" r:id="rId11"/>
    <p:sldId id="272" r:id="rId12"/>
    <p:sldId id="266" r:id="rId13"/>
    <p:sldId id="265" r:id="rId14"/>
    <p:sldId id="273"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020A"/>
    <a:srgbClr val="C50206"/>
    <a:srgbClr val="C50104"/>
    <a:srgbClr val="C10103"/>
    <a:srgbClr val="C90001"/>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6"/>
    <p:restoredTop sz="88131"/>
  </p:normalViewPr>
  <p:slideViewPr>
    <p:cSldViewPr snapToGrid="0" snapToObjects="1">
      <p:cViewPr>
        <p:scale>
          <a:sx n="162" d="100"/>
          <a:sy n="162" d="100"/>
        </p:scale>
        <p:origin x="-2576" y="-1208"/>
      </p:cViewPr>
      <p:guideLst/>
    </p:cSldViewPr>
  </p:slideViewPr>
  <p:notesTextViewPr>
    <p:cViewPr>
      <p:scale>
        <a:sx n="65" d="100"/>
        <a:sy n="6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28F219-7E64-664E-B19B-55362ACC3AAF}" type="datetimeFigureOut">
              <a:rPr lang="fr-FR" smtClean="0"/>
              <a:t>09/12/2021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373A7-C94C-F74C-B880-1317482094E3}" type="slidenum">
              <a:rPr lang="fr-FR" smtClean="0"/>
              <a:t>‹N°›</a:t>
            </a:fld>
            <a:endParaRPr lang="fr-FR"/>
          </a:p>
        </p:txBody>
      </p:sp>
    </p:spTree>
    <p:extLst>
      <p:ext uri="{BB962C8B-B14F-4D97-AF65-F5344CB8AC3E}">
        <p14:creationId xmlns:p14="http://schemas.microsoft.com/office/powerpoint/2010/main" val="3778437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1113">
              <a:spcAft>
                <a:spcPts val="600"/>
              </a:spcAft>
            </a:pPr>
            <a:r>
              <a:rPr lang="fr-FR" sz="1200" b="1" dirty="0">
                <a:latin typeface="Calibri" panose="020F0502020204030204" pitchFamily="34" charset="0"/>
                <a:cs typeface="Calibri" panose="020F0502020204030204" pitchFamily="34" charset="0"/>
              </a:rPr>
              <a:t>Projet de recherche vise à donner un éclairage sur le plan stratégique EPA </a:t>
            </a:r>
            <a:r>
              <a:rPr lang="fr-FR" sz="1200" b="1" dirty="0" err="1">
                <a:latin typeface="Calibri" panose="020F0502020204030204" pitchFamily="34" charset="0"/>
                <a:cs typeface="Calibri" panose="020F0502020204030204" pitchFamily="34" charset="0"/>
              </a:rPr>
              <a:t>ens</a:t>
            </a:r>
            <a:r>
              <a:rPr lang="fr-FR" sz="1200" b="1" dirty="0">
                <a:latin typeface="Calibri" panose="020F0502020204030204" pitchFamily="34" charset="0"/>
                <a:cs typeface="Calibri" panose="020F0502020204030204" pitchFamily="34" charset="0"/>
              </a:rPr>
              <a:t> agri ; comment des enseignants se le sont approprier dans leurs pratiques professionnelles </a:t>
            </a:r>
          </a:p>
          <a:p>
            <a:pPr marL="11113">
              <a:spcAft>
                <a:spcPts val="600"/>
              </a:spcAft>
            </a:pPr>
            <a:endParaRPr lang="fr-FR" sz="1200" b="1" dirty="0">
              <a:latin typeface="Calibri" panose="020F0502020204030204" pitchFamily="34" charset="0"/>
              <a:cs typeface="Calibri" panose="020F0502020204030204" pitchFamily="34" charset="0"/>
            </a:endParaRPr>
          </a:p>
          <a:p>
            <a:pPr marL="11113">
              <a:spcAft>
                <a:spcPts val="600"/>
              </a:spcAft>
            </a:pPr>
            <a:r>
              <a:rPr lang="fr-FR" sz="1200" b="1" dirty="0">
                <a:latin typeface="Calibri" panose="020F0502020204030204" pitchFamily="34" charset="0"/>
                <a:cs typeface="Calibri" panose="020F0502020204030204" pitchFamily="34" charset="0"/>
              </a:rPr>
              <a:t>3 temps </a:t>
            </a:r>
          </a:p>
          <a:p>
            <a:pPr marL="11113">
              <a:spcAft>
                <a:spcPts val="600"/>
              </a:spcAft>
            </a:pPr>
            <a:r>
              <a:rPr lang="fr-FR" sz="1200" b="1" dirty="0">
                <a:latin typeface="Calibri" panose="020F0502020204030204" pitchFamily="34" charset="0"/>
                <a:cs typeface="Calibri" panose="020F0502020204030204" pitchFamily="34" charset="0"/>
              </a:rPr>
              <a:t>Du questionnement au dispositif de recherche </a:t>
            </a:r>
          </a:p>
          <a:p>
            <a:pPr marL="11113">
              <a:spcAft>
                <a:spcPts val="600"/>
              </a:spcAft>
            </a:pPr>
            <a:r>
              <a:rPr lang="fr-FR" sz="1200" b="1" dirty="0">
                <a:latin typeface="Calibri" panose="020F0502020204030204" pitchFamily="34" charset="0"/>
                <a:cs typeface="Calibri" panose="020F0502020204030204" pitchFamily="34" charset="0"/>
              </a:rPr>
              <a:t>Principaux résultats </a:t>
            </a:r>
          </a:p>
          <a:p>
            <a:pPr marL="11113">
              <a:spcAft>
                <a:spcPts val="600"/>
              </a:spcAft>
            </a:pPr>
            <a:r>
              <a:rPr lang="fr-FR" sz="1200" b="1" dirty="0">
                <a:latin typeface="Calibri" panose="020F0502020204030204" pitchFamily="34" charset="0"/>
                <a:cs typeface="Calibri" panose="020F0502020204030204" pitchFamily="34" charset="0"/>
              </a:rPr>
              <a:t>Quelques éléments de discussion </a:t>
            </a:r>
          </a:p>
          <a:p>
            <a:endParaRPr lang="fr-FR" dirty="0"/>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1</a:t>
            </a:fld>
            <a:endParaRPr lang="fr-FR"/>
          </a:p>
        </p:txBody>
      </p:sp>
    </p:spTree>
    <p:extLst>
      <p:ext uri="{BB962C8B-B14F-4D97-AF65-F5344CB8AC3E}">
        <p14:creationId xmlns:p14="http://schemas.microsoft.com/office/powerpoint/2010/main" val="925065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Schéma : le dire rapidement (ne l’expliquer trop)  ; Etre léger ici car 6, 7, 10 lourds </a:t>
            </a:r>
          </a:p>
          <a:p>
            <a:endParaRPr lang="fr-FR" dirty="0"/>
          </a:p>
          <a:p>
            <a:r>
              <a:rPr lang="fr-FR" dirty="0"/>
              <a:t>Les enseignants ont fait des choses qu’ils n’auraient pas fait s’ils n’avaient pas été accompagné de la sorte : un enrichissement des tâches enseignantes et de l’estime de soi </a:t>
            </a:r>
          </a:p>
          <a:p>
            <a:r>
              <a:rPr lang="fr-FR" dirty="0"/>
              <a:t>Davantage de problématisation et conceptualisation </a:t>
            </a:r>
          </a:p>
          <a:p>
            <a:r>
              <a:rPr lang="fr-FR" dirty="0"/>
              <a:t>Étayage : Freud 1914, Bruner 1983 et les 6 fonctions de l’étayage (enrôlement – réduction des degrés de liberté – maintien de l’orientation – signalisation des caractéristiques déterminantes – contrôle de la frustration – démonstration), Vygotski (ZPD) </a:t>
            </a:r>
          </a:p>
          <a:p>
            <a:r>
              <a:rPr lang="fr-FR" dirty="0"/>
              <a:t>Des étayages plus ou moins « guide » ou « autonomisant » </a:t>
            </a:r>
          </a:p>
          <a:p>
            <a:endParaRPr lang="fr-FR" dirty="0"/>
          </a:p>
          <a:p>
            <a:r>
              <a:rPr lang="fr-FR" dirty="0"/>
              <a:t>J’ai tenté une schématisation : 4 idéaux-types / 2 axes </a:t>
            </a:r>
          </a:p>
          <a:p>
            <a:r>
              <a:rPr lang="fr-FR" dirty="0"/>
              <a:t>critères : </a:t>
            </a:r>
          </a:p>
          <a:p>
            <a:endParaRPr lang="fr-FR" dirty="0"/>
          </a:p>
          <a:p>
            <a:pPr>
              <a:spcAft>
                <a:spcPts val="600"/>
              </a:spcAft>
            </a:pPr>
            <a:r>
              <a:rPr lang="fr-FR" sz="1200" b="1" dirty="0"/>
              <a:t>Construction d’une « intimité collective » de travail </a:t>
            </a:r>
          </a:p>
          <a:p>
            <a:pPr marL="95250" indent="-95250"/>
            <a:r>
              <a:rPr lang="fr-FR" sz="1200" dirty="0"/>
              <a:t>- Un enseignant isolé  </a:t>
            </a:r>
          </a:p>
          <a:p>
            <a:pPr marL="95250" indent="-95250"/>
            <a:r>
              <a:rPr lang="fr-FR" sz="1200" dirty="0"/>
              <a:t>- Des parties prenantes diversifiées internes à EPL  (différentes disciplines, jeunes mis en enquête…) </a:t>
            </a:r>
          </a:p>
          <a:p>
            <a:pPr marL="95250" indent="-95250"/>
            <a:r>
              <a:rPr lang="fr-FR" sz="1200" dirty="0"/>
              <a:t>- Des parties prenantes externes variées (acteurs territoriaux, chercheurs…) interviennent dans le processus d’apprentissage</a:t>
            </a:r>
          </a:p>
          <a:p>
            <a:pPr marL="95250" indent="-95250"/>
            <a:r>
              <a:rPr lang="fr-FR" sz="1200" dirty="0"/>
              <a:t>- Parties prenantes diversifiées, multiculturelles, organisées en un collectif apprenant autour d’un objet pédagogique territorialisé</a:t>
            </a:r>
          </a:p>
          <a:p>
            <a:pPr marL="95250" indent="-95250"/>
            <a:r>
              <a:rPr lang="fr-FR" sz="1200" dirty="0"/>
              <a:t>- Des résultats qui irriguent les différents collectifs  </a:t>
            </a:r>
          </a:p>
          <a:p>
            <a:pPr>
              <a:spcAft>
                <a:spcPts val="600"/>
              </a:spcAft>
            </a:pPr>
            <a:endParaRPr lang="fr-FR" sz="1200" b="1" dirty="0"/>
          </a:p>
          <a:p>
            <a:pPr>
              <a:spcAft>
                <a:spcPts val="600"/>
              </a:spcAft>
            </a:pPr>
            <a:r>
              <a:rPr lang="fr-FR" sz="1200" b="1" dirty="0"/>
              <a:t>Visée conceptuelle des apprentissages  </a:t>
            </a:r>
          </a:p>
          <a:p>
            <a:pPr marL="95250" indent="-95250"/>
            <a:r>
              <a:rPr lang="fr-FR" sz="1200" dirty="0"/>
              <a:t>- Des savoirs informationnels objectifs d’apprentissage</a:t>
            </a:r>
          </a:p>
          <a:p>
            <a:pPr marL="95250" indent="-95250"/>
            <a:r>
              <a:rPr lang="fr-FR" sz="1200" dirty="0"/>
              <a:t>- Des savoirs-outils objectifs d’apprentissage</a:t>
            </a:r>
          </a:p>
          <a:p>
            <a:pPr marL="95250" indent="-95250"/>
            <a:r>
              <a:rPr lang="fr-FR" sz="1200" dirty="0"/>
              <a:t>- Une structure conceptuelle des savoirs à apprendre avec l’activité professionnelle étudiée </a:t>
            </a:r>
          </a:p>
          <a:p>
            <a:pPr marL="95250" indent="-95250"/>
            <a:r>
              <a:rPr lang="fr-FR" sz="1200" dirty="0"/>
              <a:t>- Une structure conceptuelle de l’activité d’enseignement-apprentissage</a:t>
            </a:r>
          </a:p>
          <a:p>
            <a:pPr marL="95250" indent="-95250"/>
            <a:r>
              <a:rPr lang="fr-FR" sz="1200" dirty="0"/>
              <a:t>- Des apprenants qui s’approprient des savoirs-instruments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Idéal type </a:t>
            </a:r>
            <a:r>
              <a:rPr lang="fr-FR" dirty="0"/>
              <a:t>(IT) / A- solitaire, savoirs informatifs / B- collectif mu par diffusion savoirs informatifs / C- solo, savoirs instruments / D- collectif a identifié des savoirs instruments comme vise d’apprentissage (p. 433) </a:t>
            </a:r>
          </a:p>
          <a:p>
            <a:endParaRPr lang="fr-FR" dirty="0"/>
          </a:p>
          <a:p>
            <a:r>
              <a:rPr lang="fr-FR" dirty="0"/>
              <a:t>Voir d’abord 6 critères de Mayen (étonnement / évidence / intérêt / appropriation / pragmatique (entrée des parties absentes) / soulagement) / structure conceptuelle EPA </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12</a:t>
            </a:fld>
            <a:endParaRPr lang="fr-FR"/>
          </a:p>
        </p:txBody>
      </p:sp>
    </p:spTree>
    <p:extLst>
      <p:ext uri="{BB962C8B-B14F-4D97-AF65-F5344CB8AC3E}">
        <p14:creationId xmlns:p14="http://schemas.microsoft.com/office/powerpoint/2010/main" val="733969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 n’aborderai pas ici contributions de ma recherche aux théories des pratiques, des transitions </a:t>
            </a:r>
          </a:p>
          <a:p>
            <a:endParaRPr lang="fr-FR" dirty="0"/>
          </a:p>
          <a:p>
            <a:r>
              <a:rPr lang="fr-FR" dirty="0"/>
              <a:t>1- Peut rester dans un paradigme positiviste ; La question du rapport au savoir </a:t>
            </a:r>
          </a:p>
          <a:p>
            <a:r>
              <a:rPr lang="fr-FR" dirty="0"/>
              <a:t>Inverser disciplines / inter-… (c’est intégrer les situations sociales et/ou professionnelles)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2- La conception de situations d’apprentissage intégrant des situations territoriales permettant de comparer des pratiques, d’ancrer les apprentissages des apprenants sur la transition agroécologique, constitue un maillon faible de l’objectif stratégique de l’enseignement agricole « Enseigner à produire autrement ». Comme grande complexité (</a:t>
            </a:r>
            <a:r>
              <a:rPr lang="fr-FR" b="1" dirty="0" err="1"/>
              <a:t>bcp</a:t>
            </a:r>
            <a:r>
              <a:rPr lang="fr-FR" b="1" dirty="0"/>
              <a:t> de but et moyens à tenir ensemble, OPT comme objet médiateur évite trop grande dispersion</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3- L’accompagnement d’enseignants – tel que proposé dans ma recherche et déjà mis en œuvre au-delà dans l’enseignement agricole – montre un potentiel de développement des cultures enseignantes selon un idéal-type que j’ai nommé « </a:t>
            </a:r>
            <a:r>
              <a:rPr lang="fr-FR" b="1" dirty="0"/>
              <a:t>pédagogues ancrés</a:t>
            </a:r>
            <a:r>
              <a:rPr lang="fr-FR" dirty="0"/>
              <a:t>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4- de « enseigner autrement » à « enseigner ainsi » </a:t>
            </a:r>
          </a:p>
          <a:p>
            <a:endParaRPr lang="fr-FR" dirty="0"/>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13</a:t>
            </a:fld>
            <a:endParaRPr lang="fr-FR"/>
          </a:p>
        </p:txBody>
      </p:sp>
    </p:spTree>
    <p:extLst>
      <p:ext uri="{BB962C8B-B14F-4D97-AF65-F5344CB8AC3E}">
        <p14:creationId xmlns:p14="http://schemas.microsoft.com/office/powerpoint/2010/main" val="3921340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14</a:t>
            </a:fld>
            <a:endParaRPr lang="fr-FR"/>
          </a:p>
        </p:txBody>
      </p:sp>
    </p:spTree>
    <p:extLst>
      <p:ext uri="{BB962C8B-B14F-4D97-AF65-F5344CB8AC3E}">
        <p14:creationId xmlns:p14="http://schemas.microsoft.com/office/powerpoint/2010/main" val="4254817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t>Deux éléments contextuels : durabilité &amp; rénovation des référentiels =&gt; défi </a:t>
            </a:r>
          </a:p>
          <a:p>
            <a:r>
              <a:rPr lang="fr-FR" sz="1200" dirty="0"/>
              <a:t>Référence à la praxis : la forme de vie qui donne sens à la règle </a:t>
            </a:r>
          </a:p>
          <a:p>
            <a:r>
              <a:rPr lang="fr-FR" sz="1200" dirty="0"/>
              <a:t>Modèle comme trait d’union entre une théorie et des domaines empiriques que la théorie s’efforce de rendre intelligibles et qui rendent en retour la théorie, à travers les modèles, opérationnelle</a:t>
            </a:r>
          </a:p>
          <a:p>
            <a:r>
              <a:rPr lang="fr-FR" sz="1200" dirty="0"/>
              <a:t>Le jeu comme un « voir-comme » (Wittgenstein) </a:t>
            </a:r>
          </a:p>
          <a:p>
            <a:r>
              <a:rPr lang="fr-FR" sz="1200" dirty="0"/>
              <a:t>Connaître les règles du jeu ne veut pas dire AVOIR LE SENS DU JEU</a:t>
            </a:r>
          </a:p>
          <a:p>
            <a:r>
              <a:rPr lang="fr-FR" sz="1200" dirty="0"/>
              <a:t>Le gain du jeu (apprentissages pour mieux s’y connaître … mieux jouer)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Jeux authentiques : récit fiction en formation d’enseignants ; situations d’enseignement-apprentissage territorialisées, focalisée par un objet (vivant) pour les apprenants </a:t>
            </a:r>
          </a:p>
          <a:p>
            <a:endParaRPr lang="fr-FR" sz="1200" dirty="0"/>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4</a:t>
            </a:fld>
            <a:endParaRPr lang="fr-FR"/>
          </a:p>
        </p:txBody>
      </p:sp>
    </p:spTree>
    <p:extLst>
      <p:ext uri="{BB962C8B-B14F-4D97-AF65-F5344CB8AC3E}">
        <p14:creationId xmlns:p14="http://schemas.microsoft.com/office/powerpoint/2010/main" val="4104001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Une citoyenneté à construire / celle des siècles précédents (contextes tellement différents) vs XXIe siècle </a:t>
            </a:r>
          </a:p>
          <a:p>
            <a:r>
              <a:rPr lang="fr-FR" dirty="0"/>
              <a:t>Ma recherche s’inscrit dans cette visée enveloppante … mais si ce n’est pas ce que j’ai mis directement sous observation </a:t>
            </a:r>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5</a:t>
            </a:fld>
            <a:endParaRPr lang="fr-FR"/>
          </a:p>
        </p:txBody>
      </p:sp>
    </p:spTree>
    <p:extLst>
      <p:ext uri="{BB962C8B-B14F-4D97-AF65-F5344CB8AC3E}">
        <p14:creationId xmlns:p14="http://schemas.microsoft.com/office/powerpoint/2010/main" val="933131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Une citoyenneté à construire / celle des siècles précédents (contextes tellement différents) vs XXIe siècle </a:t>
            </a:r>
          </a:p>
          <a:p>
            <a:r>
              <a:rPr lang="fr-FR" dirty="0"/>
              <a:t>Ma recherche s’inscrit dans cette visée enveloppante … mais si ce n’est pas ce que j’ai mis directement sous observation </a:t>
            </a:r>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6</a:t>
            </a:fld>
            <a:endParaRPr lang="fr-FR"/>
          </a:p>
        </p:txBody>
      </p:sp>
    </p:spTree>
    <p:extLst>
      <p:ext uri="{BB962C8B-B14F-4D97-AF65-F5344CB8AC3E}">
        <p14:creationId xmlns:p14="http://schemas.microsoft.com/office/powerpoint/2010/main" val="83249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Questions territoriales, didactisés en situations d’apprentissage, vont favoriser la conceptualisation des apprenants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11113">
              <a:spcAft>
                <a:spcPts val="600"/>
              </a:spcAft>
            </a:pPr>
            <a:r>
              <a:rPr lang="fr-FR" dirty="0"/>
              <a:t>Le choix de </a:t>
            </a:r>
            <a:r>
              <a:rPr lang="fr-FR" b="1" dirty="0">
                <a:solidFill>
                  <a:srgbClr val="C00000"/>
                </a:solidFill>
              </a:rPr>
              <a:t>se donner le temps </a:t>
            </a:r>
            <a:r>
              <a:rPr lang="fr-FR" dirty="0"/>
              <a:t>d’observer des évolutions chez les enseignants </a:t>
            </a:r>
          </a:p>
          <a:p>
            <a:pPr marL="11113">
              <a:spcAft>
                <a:spcPts val="600"/>
              </a:spcAft>
            </a:pPr>
            <a:r>
              <a:rPr lang="fr-FR" dirty="0"/>
              <a:t>Le choix de </a:t>
            </a:r>
            <a:r>
              <a:rPr lang="fr-FR" b="1" dirty="0">
                <a:solidFill>
                  <a:srgbClr val="C00000"/>
                </a:solidFill>
              </a:rPr>
              <a:t>donner le temps </a:t>
            </a:r>
            <a:r>
              <a:rPr lang="fr-FR" dirty="0"/>
              <a:t>à l’interaction « doctorant – enseignant » d’être productive et constructive (ou non)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Ne pas les expliquer ; dire que ces cadres théoriques se rejoignent sur </a:t>
            </a:r>
            <a:r>
              <a:rPr lang="fr-FR" b="1" dirty="0">
                <a:solidFill>
                  <a:srgbClr val="C00000"/>
                </a:solidFill>
              </a:rPr>
              <a:t>apprendre à problématiser, conceptualiser …</a:t>
            </a:r>
            <a:r>
              <a:rPr lang="fr-FR" dirty="0"/>
              <a:t> [des MODÉLISATIONS pour </a:t>
            </a:r>
            <a:r>
              <a:rPr lang="fr-FR" b="1" dirty="0"/>
              <a:t>observer</a:t>
            </a:r>
            <a:r>
              <a:rPr lang="fr-FR" dirty="0"/>
              <a:t> et </a:t>
            </a:r>
            <a:r>
              <a:rPr lang="fr-FR" b="1" dirty="0"/>
              <a:t>aider</a:t>
            </a:r>
            <a:r>
              <a:rPr lang="fr-FR" dirty="0"/>
              <a:t> (pas imposition, pas guidage… mais de proposer, suggérer) ; modélisations mises à l’épreuve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Enquête : diagnostic </a:t>
            </a:r>
          </a:p>
          <a:p>
            <a:endParaRPr lang="fr-FR" dirty="0"/>
          </a:p>
          <a:p>
            <a:r>
              <a:rPr lang="fr-FR" dirty="0"/>
              <a:t>Accompagnement comme relation éducative</a:t>
            </a:r>
          </a:p>
          <a:p>
            <a:r>
              <a:rPr lang="fr-FR" dirty="0"/>
              <a:t>Meyer – de la problématologie (philosophie de la problématisation) ; Deleuze</a:t>
            </a:r>
          </a:p>
          <a:p>
            <a:endParaRPr lang="fr-FR" dirty="0"/>
          </a:p>
          <a:p>
            <a:r>
              <a:rPr lang="fr-FR" dirty="0"/>
              <a:t>Problématisation (de l’objet, situation professionnel) et reproblématisation (modélisation pour l’apprentissage) </a:t>
            </a:r>
          </a:p>
          <a:p>
            <a:r>
              <a:rPr lang="fr-FR" dirty="0"/>
              <a:t>EDD : trop environnementaliste et comportementaliste (éco-gestes) =&gt; DD comme concept pour problématiser des situations (conflictualité à ne pas évacuer) = Lange, Victor, Girault, </a:t>
            </a:r>
            <a:r>
              <a:rPr lang="fr-FR" dirty="0" err="1"/>
              <a:t>Jeziosrki</a:t>
            </a:r>
            <a:r>
              <a:rPr lang="fr-FR" dirty="0"/>
              <a:t>, Ludwig-Legardez)  </a:t>
            </a:r>
          </a:p>
          <a:p>
            <a:r>
              <a:rPr lang="fr-FR" dirty="0"/>
              <a:t>Intervenant, parfois </a:t>
            </a:r>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7</a:t>
            </a:fld>
            <a:endParaRPr lang="fr-FR"/>
          </a:p>
        </p:txBody>
      </p:sp>
    </p:spTree>
    <p:extLst>
      <p:ext uri="{BB962C8B-B14F-4D97-AF65-F5344CB8AC3E}">
        <p14:creationId xmlns:p14="http://schemas.microsoft.com/office/powerpoint/2010/main" val="3975738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Accompagnement comme relation éducative (pas imposition, guidage…) </a:t>
            </a:r>
          </a:p>
          <a:p>
            <a:r>
              <a:rPr lang="fr-FR" dirty="0"/>
              <a:t>Accompagnement visée : développement de la personne (constructif), développement du projet (productif) ; une certaine posture de « non-savoir » (intelligence qui naît du dialogue), ouverture, mais cadre qui guide, oriente  le dialogue </a:t>
            </a:r>
          </a:p>
          <a:p>
            <a:endParaRPr lang="fr-FR" dirty="0"/>
          </a:p>
          <a:p>
            <a:r>
              <a:rPr lang="fr-FR" dirty="0"/>
              <a:t>Alternance entre attachement / détachement (p. 271) </a:t>
            </a:r>
          </a:p>
          <a:p>
            <a:endParaRPr lang="fr-FR" dirty="0"/>
          </a:p>
          <a:p>
            <a:r>
              <a:rPr lang="fr-FR" dirty="0"/>
              <a:t>Intervenir dans le système en le modifiant pour en accéder à la connaissance (Action </a:t>
            </a:r>
            <a:r>
              <a:rPr lang="fr-FR" dirty="0" err="1"/>
              <a:t>Research</a:t>
            </a:r>
            <a:r>
              <a:rPr lang="fr-FR" dirty="0"/>
              <a:t>,, Emery, </a:t>
            </a:r>
            <a:r>
              <a:rPr lang="fr-FR" dirty="0" err="1"/>
              <a:t>Trist</a:t>
            </a:r>
            <a:r>
              <a:rPr lang="fr-FR" dirty="0"/>
              <a:t>… )  ; reproblématisation </a:t>
            </a:r>
          </a:p>
          <a:p>
            <a:endParaRPr lang="fr-FR" dirty="0"/>
          </a:p>
          <a:p>
            <a:r>
              <a:rPr lang="fr-FR" dirty="0"/>
              <a:t>Meyer – de la problématologie (philosophie de la problématisation) ; Deleuze</a:t>
            </a:r>
          </a:p>
          <a:p>
            <a:r>
              <a:rPr lang="fr-FR" dirty="0"/>
              <a:t>Intervenant, parfois </a:t>
            </a:r>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8</a:t>
            </a:fld>
            <a:endParaRPr lang="fr-FR"/>
          </a:p>
        </p:txBody>
      </p:sp>
    </p:spTree>
    <p:extLst>
      <p:ext uri="{BB962C8B-B14F-4D97-AF65-F5344CB8AC3E}">
        <p14:creationId xmlns:p14="http://schemas.microsoft.com/office/powerpoint/2010/main" val="1186858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Comment situations territoriales focalisées par un objet peuvent-elles être des situations riches en apprentissages et en développement ?</a:t>
            </a:r>
            <a:r>
              <a:rPr lang="fr-FR" dirty="0"/>
              <a:t> (p.245)</a:t>
            </a:r>
          </a:p>
          <a:p>
            <a:endParaRPr lang="fr-FR" dirty="0"/>
          </a:p>
          <a:p>
            <a:r>
              <a:rPr lang="fr-FR" dirty="0"/>
              <a:t>Lien à structure conceptuelle de EPA ( Gaborieau)  </a:t>
            </a:r>
          </a:p>
          <a:p>
            <a:r>
              <a:rPr lang="fr-FR" b="1" dirty="0"/>
              <a:t>Regard du chercheur, mais également de l’enseignant sur sa propre pratique </a:t>
            </a:r>
            <a:r>
              <a:rPr lang="fr-FR" dirty="0"/>
              <a:t>(cf. session formation référents EPA, articles à venir PRAXIS, actes colloque TRANSITIONS, Revue POUR…)   </a:t>
            </a:r>
          </a:p>
          <a:p>
            <a:endParaRPr lang="fr-FR" dirty="0"/>
          </a:p>
          <a:p>
            <a:r>
              <a:rPr lang="fr-FR" b="1" dirty="0"/>
              <a:t>OPT comme médiateur pour tenir </a:t>
            </a:r>
            <a:r>
              <a:rPr lang="fr-FR" b="1" dirty="0" err="1"/>
              <a:t>bcp</a:t>
            </a:r>
            <a:r>
              <a:rPr lang="fr-FR" b="1" dirty="0"/>
              <a:t> de buts et de moyens, pour éviter la dispersion </a:t>
            </a:r>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9</a:t>
            </a:fld>
            <a:endParaRPr lang="fr-FR"/>
          </a:p>
        </p:txBody>
      </p:sp>
    </p:spTree>
    <p:extLst>
      <p:ext uri="{BB962C8B-B14F-4D97-AF65-F5344CB8AC3E}">
        <p14:creationId xmlns:p14="http://schemas.microsoft.com/office/powerpoint/2010/main" val="2963273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 463 </a:t>
            </a:r>
          </a:p>
          <a:p>
            <a:r>
              <a:rPr lang="fr-FR" dirty="0"/>
              <a:t>Cf. jugements réfléchissants (Kant 1790) ; mise à disposition du compromis pour créer l’ouverture (Vial </a:t>
            </a:r>
            <a:r>
              <a:rPr lang="fr-FR" dirty="0" err="1"/>
              <a:t>Caparros-Mencacci</a:t>
            </a:r>
            <a:r>
              <a:rPr lang="fr-FR" dirty="0"/>
              <a:t> 2007) ; nécessité d’abstraire et de réunir =&gt; implication réfléchissante par comparaison et abstraction (du particulier au général) </a:t>
            </a:r>
          </a:p>
          <a:p>
            <a:r>
              <a:rPr lang="fr-FR" dirty="0"/>
              <a:t>Enseigner avec … relève de la conceptualisation </a:t>
            </a:r>
          </a:p>
          <a:p>
            <a:r>
              <a:rPr lang="fr-FR" dirty="0"/>
              <a:t>Savoyant : 1- base d’orientation ; modèle épistémique (Pastré) / 2- activités de contrôle en situation de co-activité ; surveiller que le plan d’action se déroule au plus près de ce qui a été envisager, voire agir pour réorienter (Vinatier, modèle EPR) / 3- assimilation (de 2nd ordre, car déjà dans 1</a:t>
            </a:r>
            <a:r>
              <a:rPr lang="fr-FR" baseline="30000" dirty="0"/>
              <a:t>ère</a:t>
            </a:r>
            <a:r>
              <a:rPr lang="fr-FR" dirty="0"/>
              <a:t> boucle)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Ajustements  =&gt; Réassurance / Auto-évaluation </a:t>
            </a:r>
          </a:p>
          <a:p>
            <a:endParaRPr lang="fr-FR" dirty="0"/>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10</a:t>
            </a:fld>
            <a:endParaRPr lang="fr-FR"/>
          </a:p>
        </p:txBody>
      </p:sp>
    </p:spTree>
    <p:extLst>
      <p:ext uri="{BB962C8B-B14F-4D97-AF65-F5344CB8AC3E}">
        <p14:creationId xmlns:p14="http://schemas.microsoft.com/office/powerpoint/2010/main" val="4013523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RAPIDEMENT</a:t>
            </a:r>
          </a:p>
          <a:p>
            <a:endParaRPr lang="fr-FR" dirty="0"/>
          </a:p>
          <a:p>
            <a:r>
              <a:rPr lang="fr-FR" dirty="0"/>
              <a:t>Fabre et Fleury ont proposé un outil que j’ai repris et ajusté à la commande institutionnelle EPA </a:t>
            </a:r>
          </a:p>
          <a:p>
            <a:endParaRPr lang="fr-FR" dirty="0"/>
          </a:p>
          <a:p>
            <a:r>
              <a:rPr lang="fr-FR" dirty="0"/>
              <a:t>État art et mes observations et analyses =&gt; formuler le passage d’un paradigme « produire et consommer » à « habiter » </a:t>
            </a:r>
          </a:p>
          <a:p>
            <a:endParaRPr lang="fr-FR" dirty="0"/>
          </a:p>
          <a:p>
            <a:r>
              <a:rPr lang="fr-FR" dirty="0"/>
              <a:t>Intrication des échelles et agir professionnel</a:t>
            </a:r>
          </a:p>
          <a:p>
            <a:endParaRPr lang="fr-FR" dirty="0"/>
          </a:p>
          <a:p>
            <a:r>
              <a:rPr lang="fr-FR" dirty="0"/>
              <a:t>SURTOUT considérer durabilité et non pas DD </a:t>
            </a:r>
            <a:r>
              <a:rPr lang="fr-FR"/>
              <a:t>(échec), </a:t>
            </a:r>
            <a:r>
              <a:rPr lang="fr-FR" dirty="0"/>
              <a:t>comme concept pragmatique </a:t>
            </a:r>
          </a:p>
        </p:txBody>
      </p:sp>
      <p:sp>
        <p:nvSpPr>
          <p:cNvPr id="4" name="Espace réservé du numéro de diapositive 3"/>
          <p:cNvSpPr>
            <a:spLocks noGrp="1"/>
          </p:cNvSpPr>
          <p:nvPr>
            <p:ph type="sldNum" sz="quarter" idx="5"/>
          </p:nvPr>
        </p:nvSpPr>
        <p:spPr/>
        <p:txBody>
          <a:bodyPr/>
          <a:lstStyle/>
          <a:p>
            <a:fld id="{34A373A7-C94C-F74C-B880-1317482094E3}" type="slidenum">
              <a:rPr lang="fr-FR" smtClean="0"/>
              <a:t>11</a:t>
            </a:fld>
            <a:endParaRPr lang="fr-FR"/>
          </a:p>
        </p:txBody>
      </p:sp>
    </p:spTree>
    <p:extLst>
      <p:ext uri="{BB962C8B-B14F-4D97-AF65-F5344CB8AC3E}">
        <p14:creationId xmlns:p14="http://schemas.microsoft.com/office/powerpoint/2010/main" val="3643040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4954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611809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https://foap.cnam.fr/medias/photo/logo-agrosup-dijon_1548409262797-jpg?ID_FICHE=1160215"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pollen.chlorofil.fr/crisalide/" TargetMode="External"/><Relationship Id="rId2" Type="http://schemas.openxmlformats.org/officeDocument/2006/relationships/hyperlink" Target="https://pollen.chlorofil.fr/" TargetMode="External"/><Relationship Id="rId1" Type="http://schemas.openxmlformats.org/officeDocument/2006/relationships/slideLayout" Target="../slideLayouts/slideLayout1.xml"/><Relationship Id="rId4" Type="http://schemas.openxmlformats.org/officeDocument/2006/relationships/hyperlink" Target="https://editions.educagri.f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A8666C35-128A-9448-95AF-C4E52834F99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14501" y="5705014"/>
            <a:ext cx="1768475" cy="909320"/>
          </a:xfrm>
          <a:prstGeom prst="rect">
            <a:avLst/>
          </a:prstGeom>
        </p:spPr>
      </p:pic>
      <p:sp>
        <p:nvSpPr>
          <p:cNvPr id="5" name="Rectangle 2">
            <a:extLst>
              <a:ext uri="{FF2B5EF4-FFF2-40B4-BE49-F238E27FC236}">
                <a16:creationId xmlns:a16="http://schemas.microsoft.com/office/drawing/2014/main" id="{08E8E77A-638E-9F47-B38E-FCA7E4662936}"/>
              </a:ext>
            </a:extLst>
          </p:cNvPr>
          <p:cNvSpPr>
            <a:spLocks noChangeArrowheads="1"/>
          </p:cNvSpPr>
          <p:nvPr/>
        </p:nvSpPr>
        <p:spPr bwMode="auto">
          <a:xfrm>
            <a:off x="9607399" y="58523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25" name="Image 110" descr="Cnam - FOAP - Laboratoire Formation et apprentissages professionnels">
            <a:extLst>
              <a:ext uri="{FF2B5EF4-FFF2-40B4-BE49-F238E27FC236}">
                <a16:creationId xmlns:a16="http://schemas.microsoft.com/office/drawing/2014/main" id="{496CE6CC-2F25-4B49-9E2A-9F9C6E21F2E3}"/>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l="9126" t="21094" r="7738" b="22620"/>
          <a:stretch>
            <a:fillRect/>
          </a:stretch>
        </p:blipFill>
        <p:spPr bwMode="auto">
          <a:xfrm>
            <a:off x="9607399" y="5852334"/>
            <a:ext cx="20701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ccueil - Formation et apprentissages professionnels">
            <a:extLst>
              <a:ext uri="{FF2B5EF4-FFF2-40B4-BE49-F238E27FC236}">
                <a16:creationId xmlns:a16="http://schemas.microsoft.com/office/drawing/2014/main" id="{2244EF8D-DE4E-C448-9D19-339F6C0C89E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4728" y="5856182"/>
            <a:ext cx="1860919" cy="758152"/>
          </a:xfrm>
          <a:prstGeom prst="rect">
            <a:avLst/>
          </a:prstGeom>
          <a:noFill/>
          <a:extLst>
            <a:ext uri="{909E8E84-426E-40DD-AFC4-6F175D3DCCD1}">
              <a14:hiddenFill xmlns:a14="http://schemas.microsoft.com/office/drawing/2010/main">
                <a:solidFill>
                  <a:srgbClr val="FFFFFF"/>
                </a:solidFill>
              </a14:hiddenFill>
            </a:ext>
          </a:extLst>
        </p:spPr>
      </p:pic>
      <p:sp>
        <p:nvSpPr>
          <p:cNvPr id="8" name="Espace réservé du texte 3">
            <a:extLst>
              <a:ext uri="{FF2B5EF4-FFF2-40B4-BE49-F238E27FC236}">
                <a16:creationId xmlns:a16="http://schemas.microsoft.com/office/drawing/2014/main" id="{17439820-EA97-1C4E-9703-4555494A323F}"/>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endParaRPr lang="fr-FR" sz="2800" dirty="0"/>
          </a:p>
        </p:txBody>
      </p:sp>
      <p:sp>
        <p:nvSpPr>
          <p:cNvPr id="2" name="ZoneTexte 1">
            <a:extLst>
              <a:ext uri="{FF2B5EF4-FFF2-40B4-BE49-F238E27FC236}">
                <a16:creationId xmlns:a16="http://schemas.microsoft.com/office/drawing/2014/main" id="{598C8F28-7EBD-7241-BA52-37407ACF2165}"/>
              </a:ext>
            </a:extLst>
          </p:cNvPr>
          <p:cNvSpPr txBox="1"/>
          <p:nvPr/>
        </p:nvSpPr>
        <p:spPr>
          <a:xfrm>
            <a:off x="1897381" y="2165687"/>
            <a:ext cx="8355330" cy="3231654"/>
          </a:xfrm>
          <a:prstGeom prst="rect">
            <a:avLst/>
          </a:prstGeom>
          <a:noFill/>
        </p:spPr>
        <p:txBody>
          <a:bodyPr wrap="square" rtlCol="0">
            <a:spAutoFit/>
          </a:bodyPr>
          <a:lstStyle/>
          <a:p>
            <a:pPr algn="ctr">
              <a:spcAft>
                <a:spcPts val="600"/>
              </a:spcAft>
            </a:pPr>
            <a:r>
              <a:rPr lang="fr-FR" sz="2400" b="1" dirty="0"/>
              <a:t>Enseigner avec un « objet (vivant) pédagogique et territorialisé » pour apprendre les transitions et l’agroécologie </a:t>
            </a:r>
          </a:p>
          <a:p>
            <a:pPr algn="ctr">
              <a:spcAft>
                <a:spcPts val="600"/>
              </a:spcAft>
            </a:pPr>
            <a:r>
              <a:rPr lang="fr-FR" dirty="0"/>
              <a:t>Savoirs-instruments en jeu et jeu de savoirs-instruments </a:t>
            </a:r>
            <a:endParaRPr lang="fr-FR" sz="2400" b="1" dirty="0"/>
          </a:p>
          <a:p>
            <a:pPr algn="ctr">
              <a:spcAft>
                <a:spcPts val="600"/>
              </a:spcAft>
            </a:pPr>
            <a:endParaRPr lang="fr-FR" sz="2400" b="1" dirty="0"/>
          </a:p>
          <a:p>
            <a:pPr algn="ctr">
              <a:spcAft>
                <a:spcPts val="600"/>
              </a:spcAft>
            </a:pPr>
            <a:endParaRPr lang="fr-FR" sz="2400" b="1" dirty="0"/>
          </a:p>
          <a:p>
            <a:pPr algn="ctr">
              <a:spcAft>
                <a:spcPts val="600"/>
              </a:spcAft>
            </a:pPr>
            <a:endParaRPr lang="fr-FR" sz="2400" b="1" dirty="0"/>
          </a:p>
          <a:p>
            <a:pPr algn="ctr">
              <a:spcAft>
                <a:spcPts val="600"/>
              </a:spcAft>
            </a:pPr>
            <a:r>
              <a:rPr lang="fr-FR" dirty="0"/>
              <a:t>Christian Peltier </a:t>
            </a:r>
          </a:p>
          <a:p>
            <a:pPr algn="ctr">
              <a:spcAft>
                <a:spcPts val="600"/>
              </a:spcAft>
            </a:pPr>
            <a:r>
              <a:rPr lang="fr-FR" dirty="0"/>
              <a:t>Marseille – 9 décembre 2021</a:t>
            </a:r>
          </a:p>
        </p:txBody>
      </p:sp>
    </p:spTree>
    <p:extLst>
      <p:ext uri="{BB962C8B-B14F-4D97-AF65-F5344CB8AC3E}">
        <p14:creationId xmlns:p14="http://schemas.microsoft.com/office/powerpoint/2010/main" val="3109179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oupe 87">
            <a:extLst>
              <a:ext uri="{FF2B5EF4-FFF2-40B4-BE49-F238E27FC236}">
                <a16:creationId xmlns:a16="http://schemas.microsoft.com/office/drawing/2014/main" id="{10FB06BF-C533-2C4A-8B84-AB06D038252A}"/>
              </a:ext>
            </a:extLst>
          </p:cNvPr>
          <p:cNvGrpSpPr/>
          <p:nvPr/>
        </p:nvGrpSpPr>
        <p:grpSpPr>
          <a:xfrm>
            <a:off x="4865072" y="2632777"/>
            <a:ext cx="5831124" cy="2006852"/>
            <a:chOff x="4812820" y="2593588"/>
            <a:chExt cx="5831124" cy="2006852"/>
          </a:xfrm>
          <a:effectLst>
            <a:outerShdw blurRad="50800" dist="38100" dir="5400000" algn="t" rotWithShape="0">
              <a:prstClr val="black">
                <a:alpha val="40000"/>
              </a:prstClr>
            </a:outerShdw>
          </a:effectLst>
        </p:grpSpPr>
        <p:grpSp>
          <p:nvGrpSpPr>
            <p:cNvPr id="7" name="Grouper 16">
              <a:extLst>
                <a:ext uri="{FF2B5EF4-FFF2-40B4-BE49-F238E27FC236}">
                  <a16:creationId xmlns:a16="http://schemas.microsoft.com/office/drawing/2014/main" id="{08E236D3-A396-A746-A2BE-232B7A7E58F1}"/>
                </a:ext>
              </a:extLst>
            </p:cNvPr>
            <p:cNvGrpSpPr>
              <a:grpSpLocks noChangeAspect="1"/>
            </p:cNvGrpSpPr>
            <p:nvPr/>
          </p:nvGrpSpPr>
          <p:grpSpPr bwMode="auto">
            <a:xfrm>
              <a:off x="4812820" y="2593588"/>
              <a:ext cx="5831124" cy="2006852"/>
              <a:chOff x="465468" y="1460626"/>
              <a:chExt cx="9163713" cy="3184500"/>
            </a:xfrm>
          </p:grpSpPr>
          <p:pic>
            <p:nvPicPr>
              <p:cNvPr id="8" name="Image 5" descr="boucle.png">
                <a:extLst>
                  <a:ext uri="{FF2B5EF4-FFF2-40B4-BE49-F238E27FC236}">
                    <a16:creationId xmlns:a16="http://schemas.microsoft.com/office/drawing/2014/main" id="{07E201DF-EF5F-2548-87A2-8E78894DF191}"/>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65468" y="1766184"/>
                <a:ext cx="5352676" cy="28789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Image 17" descr="boucle.png">
                <a:extLst>
                  <a:ext uri="{FF2B5EF4-FFF2-40B4-BE49-F238E27FC236}">
                    <a16:creationId xmlns:a16="http://schemas.microsoft.com/office/drawing/2014/main" id="{6CD36C46-82A2-464D-8ACB-4FE1FA8AB7DA}"/>
                  </a:ext>
                </a:extLst>
              </p:cNvPr>
              <p:cNvPicPr>
                <a:picLocks noChangeAspect="1"/>
              </p:cNvPicPr>
              <p:nvPr/>
            </p:nvPicPr>
            <p:blipFill>
              <a:blip r:embed="rId4" cstate="screen">
                <a:extLst>
                  <a:ext uri="{28A0092B-C50C-407E-A947-70E740481C1C}">
                    <a14:useLocalDpi xmlns:a14="http://schemas.microsoft.com/office/drawing/2010/main"/>
                  </a:ext>
                </a:extLst>
              </a:blip>
              <a:srcRect r="-5"/>
              <a:stretch>
                <a:fillRect/>
              </a:stretch>
            </p:blipFill>
            <p:spPr bwMode="auto">
              <a:xfrm rot="21540000">
                <a:off x="6311805" y="1460626"/>
                <a:ext cx="3317376" cy="28789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cxnSp>
          <p:nvCxnSpPr>
            <p:cNvPr id="83" name="Connecteur droit 82">
              <a:extLst>
                <a:ext uri="{FF2B5EF4-FFF2-40B4-BE49-F238E27FC236}">
                  <a16:creationId xmlns:a16="http://schemas.microsoft.com/office/drawing/2014/main" id="{ACFE5FAB-0573-064C-A416-6DB015DF0B17}"/>
                </a:ext>
              </a:extLst>
            </p:cNvPr>
            <p:cNvCxnSpPr>
              <a:cxnSpLocks/>
            </p:cNvCxnSpPr>
            <p:nvPr/>
          </p:nvCxnSpPr>
          <p:spPr>
            <a:xfrm flipH="1">
              <a:off x="8210483" y="2983664"/>
              <a:ext cx="329809" cy="24752"/>
            </a:xfrm>
            <a:prstGeom prst="line">
              <a:avLst/>
            </a:prstGeom>
            <a:ln w="41275">
              <a:solidFill>
                <a:schemeClr val="accent1">
                  <a:lumMod val="75000"/>
                </a:schemeClr>
              </a:solidFill>
            </a:ln>
            <a:effectLst>
              <a:outerShdw blurRad="50800" dist="38100" dir="6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3" name="Espace réservé du texte 3">
            <a:extLst>
              <a:ext uri="{FF2B5EF4-FFF2-40B4-BE49-F238E27FC236}">
                <a16:creationId xmlns:a16="http://schemas.microsoft.com/office/drawing/2014/main" id="{E725C8A2-BDDA-A64B-8368-B5F3ACA96C1B}"/>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3- Des instruments pour évaluer (2) </a:t>
            </a:r>
          </a:p>
        </p:txBody>
      </p:sp>
      <p:sp>
        <p:nvSpPr>
          <p:cNvPr id="2" name="ZoneTexte 1">
            <a:extLst>
              <a:ext uri="{FF2B5EF4-FFF2-40B4-BE49-F238E27FC236}">
                <a16:creationId xmlns:a16="http://schemas.microsoft.com/office/drawing/2014/main" id="{97D14288-E37A-7342-AFB4-5527EC90F52C}"/>
              </a:ext>
            </a:extLst>
          </p:cNvPr>
          <p:cNvSpPr txBox="1"/>
          <p:nvPr/>
        </p:nvSpPr>
        <p:spPr>
          <a:xfrm>
            <a:off x="991893" y="1077686"/>
            <a:ext cx="2181126" cy="4893647"/>
          </a:xfrm>
          <a:prstGeom prst="rect">
            <a:avLst/>
          </a:prstGeom>
          <a:noFill/>
        </p:spPr>
        <p:txBody>
          <a:bodyPr wrap="square" rtlCol="0">
            <a:spAutoFit/>
          </a:bodyPr>
          <a:lstStyle/>
          <a:p>
            <a:pPr>
              <a:spcAft>
                <a:spcPts val="600"/>
              </a:spcAft>
            </a:pPr>
            <a:r>
              <a:rPr lang="fr-FR" sz="2000" b="1" dirty="0"/>
              <a:t>Un dispositif de recherche-action spiralé en 3 boucles</a:t>
            </a:r>
          </a:p>
          <a:p>
            <a:pPr>
              <a:spcAft>
                <a:spcPts val="600"/>
              </a:spcAft>
            </a:pPr>
            <a:endParaRPr lang="fr-FR" sz="2000" b="1" dirty="0"/>
          </a:p>
          <a:p>
            <a:pPr>
              <a:spcAft>
                <a:spcPts val="600"/>
              </a:spcAft>
            </a:pPr>
            <a:endParaRPr lang="fr-FR" sz="2000" b="1" dirty="0"/>
          </a:p>
          <a:p>
            <a:pPr>
              <a:spcAft>
                <a:spcPts val="600"/>
              </a:spcAft>
            </a:pPr>
            <a:r>
              <a:rPr lang="fr-FR" b="1" dirty="0"/>
              <a:t>Un dispositif qui permet l’interaction avec l’enseignant </a:t>
            </a:r>
          </a:p>
          <a:p>
            <a:pPr>
              <a:spcAft>
                <a:spcPts val="600"/>
              </a:spcAft>
            </a:pPr>
            <a:endParaRPr lang="fr-FR" b="1" dirty="0"/>
          </a:p>
          <a:p>
            <a:pPr>
              <a:spcAft>
                <a:spcPts val="600"/>
              </a:spcAft>
            </a:pPr>
            <a:r>
              <a:rPr lang="fr-FR" b="1" dirty="0"/>
              <a:t>Un instrument d’évaluation de la pratique enseignante   </a:t>
            </a:r>
          </a:p>
          <a:p>
            <a:pPr>
              <a:spcAft>
                <a:spcPts val="600"/>
              </a:spcAft>
            </a:pPr>
            <a:endParaRPr lang="fr-FR" b="1" dirty="0"/>
          </a:p>
        </p:txBody>
      </p:sp>
      <p:sp>
        <p:nvSpPr>
          <p:cNvPr id="6" name="Légende sans bordure 1 5">
            <a:extLst>
              <a:ext uri="{FF2B5EF4-FFF2-40B4-BE49-F238E27FC236}">
                <a16:creationId xmlns:a16="http://schemas.microsoft.com/office/drawing/2014/main" id="{FD6C500C-9BCE-E248-9517-60A51B59448A}"/>
              </a:ext>
            </a:extLst>
          </p:cNvPr>
          <p:cNvSpPr>
            <a:spLocks/>
          </p:cNvSpPr>
          <p:nvPr/>
        </p:nvSpPr>
        <p:spPr>
          <a:xfrm>
            <a:off x="7249497" y="923957"/>
            <a:ext cx="1066800" cy="895214"/>
          </a:xfrm>
          <a:prstGeom prst="callout1">
            <a:avLst>
              <a:gd name="adj1" fmla="val 104365"/>
              <a:gd name="adj2" fmla="val 72711"/>
              <a:gd name="adj3" fmla="val 313245"/>
              <a:gd name="adj4" fmla="val 76760"/>
            </a:avLst>
          </a:prstGeom>
          <a:noFill/>
          <a:ln>
            <a:solidFill>
              <a:srgbClr val="A94300"/>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lgn="r">
              <a:defRPr/>
            </a:pPr>
            <a:r>
              <a:rPr lang="fr-FR" sz="1050" b="1" dirty="0">
                <a:solidFill>
                  <a:srgbClr val="A94300"/>
                </a:solidFill>
                <a:latin typeface="Cambria" charset="0"/>
              </a:rPr>
              <a:t>Concepts</a:t>
            </a:r>
            <a:r>
              <a:rPr lang="fr-FR" sz="1050" dirty="0">
                <a:solidFill>
                  <a:srgbClr val="A94300"/>
                </a:solidFill>
                <a:latin typeface="Cambria" charset="0"/>
              </a:rPr>
              <a:t> à construire, mobiliser / durabilité (travail sur doc)</a:t>
            </a:r>
          </a:p>
        </p:txBody>
      </p:sp>
      <p:sp>
        <p:nvSpPr>
          <p:cNvPr id="10" name="ZoneTexte 19">
            <a:extLst>
              <a:ext uri="{FF2B5EF4-FFF2-40B4-BE49-F238E27FC236}">
                <a16:creationId xmlns:a16="http://schemas.microsoft.com/office/drawing/2014/main" id="{93F613CE-632F-E843-9571-573DD448AFAB}"/>
              </a:ext>
            </a:extLst>
          </p:cNvPr>
          <p:cNvSpPr txBox="1">
            <a:spLocks noChangeArrowheads="1"/>
          </p:cNvSpPr>
          <p:nvPr/>
        </p:nvSpPr>
        <p:spPr bwMode="auto">
          <a:xfrm>
            <a:off x="4685415" y="6048747"/>
            <a:ext cx="1995488"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fr-FR" sz="900" b="1" u="sng" dirty="0">
                <a:solidFill>
                  <a:srgbClr val="515C07"/>
                </a:solidFill>
                <a:latin typeface="Cambria" charset="0"/>
              </a:rPr>
              <a:t>enseignants</a:t>
            </a:r>
            <a:r>
              <a:rPr lang="fr-FR" sz="900" b="1" dirty="0">
                <a:solidFill>
                  <a:srgbClr val="515C07"/>
                </a:solidFill>
                <a:latin typeface="Cambria" charset="0"/>
              </a:rPr>
              <a:t> : conception</a:t>
            </a:r>
          </a:p>
        </p:txBody>
      </p:sp>
      <p:sp>
        <p:nvSpPr>
          <p:cNvPr id="11" name="ZoneTexte 20">
            <a:extLst>
              <a:ext uri="{FF2B5EF4-FFF2-40B4-BE49-F238E27FC236}">
                <a16:creationId xmlns:a16="http://schemas.microsoft.com/office/drawing/2014/main" id="{2C04ACD1-E0DA-E94C-AA33-66CE3E8F641E}"/>
              </a:ext>
            </a:extLst>
          </p:cNvPr>
          <p:cNvSpPr txBox="1">
            <a:spLocks noChangeArrowheads="1"/>
          </p:cNvSpPr>
          <p:nvPr/>
        </p:nvSpPr>
        <p:spPr bwMode="auto">
          <a:xfrm>
            <a:off x="6825284" y="6019068"/>
            <a:ext cx="1905001" cy="5078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fr-FR" sz="900" b="1" u="sng" dirty="0">
                <a:solidFill>
                  <a:srgbClr val="515C07"/>
                </a:solidFill>
                <a:latin typeface="Cambria" charset="0"/>
              </a:rPr>
              <a:t>enseignants</a:t>
            </a:r>
            <a:r>
              <a:rPr lang="fr-FR" sz="900" b="1" dirty="0">
                <a:solidFill>
                  <a:srgbClr val="515C07"/>
                </a:solidFill>
                <a:latin typeface="Cambria" charset="0"/>
              </a:rPr>
              <a:t> : expérimentation, orientation, régulation, contrôle</a:t>
            </a:r>
            <a:endParaRPr lang="is-IS" sz="900" b="1" dirty="0">
              <a:solidFill>
                <a:srgbClr val="515C07"/>
              </a:solidFill>
              <a:latin typeface="Cambria" charset="0"/>
            </a:endParaRPr>
          </a:p>
          <a:p>
            <a:pPr algn="r"/>
            <a:r>
              <a:rPr lang="is-IS" sz="900" b="1" u="sng" dirty="0">
                <a:solidFill>
                  <a:srgbClr val="984807"/>
                </a:solidFill>
                <a:latin typeface="Cambria" charset="0"/>
              </a:rPr>
              <a:t> apprenants </a:t>
            </a:r>
            <a:r>
              <a:rPr lang="is-IS" sz="900" b="1" dirty="0">
                <a:solidFill>
                  <a:srgbClr val="984807"/>
                </a:solidFill>
                <a:latin typeface="Cambria" charset="0"/>
              </a:rPr>
              <a:t>: conceptualisation</a:t>
            </a:r>
            <a:endParaRPr lang="fr-FR" sz="900" b="1" dirty="0">
              <a:solidFill>
                <a:srgbClr val="984807"/>
              </a:solidFill>
              <a:latin typeface="Cambria" charset="0"/>
            </a:endParaRPr>
          </a:p>
        </p:txBody>
      </p:sp>
      <p:cxnSp>
        <p:nvCxnSpPr>
          <p:cNvPr id="12" name="Connecteur droit avec flèche 11">
            <a:extLst>
              <a:ext uri="{FF2B5EF4-FFF2-40B4-BE49-F238E27FC236}">
                <a16:creationId xmlns:a16="http://schemas.microsoft.com/office/drawing/2014/main" id="{DF1BE40E-BB81-0D44-A50E-D91D27165CAC}"/>
              </a:ext>
            </a:extLst>
          </p:cNvPr>
          <p:cNvCxnSpPr/>
          <p:nvPr/>
        </p:nvCxnSpPr>
        <p:spPr>
          <a:xfrm>
            <a:off x="4685415" y="6680302"/>
            <a:ext cx="6096000" cy="0"/>
          </a:xfrm>
          <a:prstGeom prst="straightConnector1">
            <a:avLst/>
          </a:prstGeom>
          <a:ln>
            <a:solidFill>
              <a:srgbClr val="365398"/>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3" name="ZoneTexte 55">
            <a:extLst>
              <a:ext uri="{FF2B5EF4-FFF2-40B4-BE49-F238E27FC236}">
                <a16:creationId xmlns:a16="http://schemas.microsoft.com/office/drawing/2014/main" id="{C012C674-A3BB-AB43-ABD1-7C00AEF614BC}"/>
              </a:ext>
            </a:extLst>
          </p:cNvPr>
          <p:cNvSpPr txBox="1">
            <a:spLocks noChangeArrowheads="1"/>
          </p:cNvSpPr>
          <p:nvPr/>
        </p:nvSpPr>
        <p:spPr bwMode="auto">
          <a:xfrm>
            <a:off x="5945890" y="6488215"/>
            <a:ext cx="3816350" cy="276999"/>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fr-FR" sz="1200" b="1" dirty="0">
                <a:latin typeface="Cambria" charset="0"/>
              </a:rPr>
              <a:t>acteurs territoire &amp; chercheurs : ressources</a:t>
            </a:r>
          </a:p>
        </p:txBody>
      </p:sp>
      <p:sp>
        <p:nvSpPr>
          <p:cNvPr id="14" name="Accolade ouvrante 13">
            <a:extLst>
              <a:ext uri="{FF2B5EF4-FFF2-40B4-BE49-F238E27FC236}">
                <a16:creationId xmlns:a16="http://schemas.microsoft.com/office/drawing/2014/main" id="{FF7EB43F-C574-EC42-B28D-4F2BAF864DCE}"/>
              </a:ext>
            </a:extLst>
          </p:cNvPr>
          <p:cNvSpPr/>
          <p:nvPr/>
        </p:nvSpPr>
        <p:spPr>
          <a:xfrm rot="16200000">
            <a:off x="7651579" y="4988051"/>
            <a:ext cx="252412" cy="1905000"/>
          </a:xfrm>
          <a:prstGeom prst="leftBrace">
            <a:avLst>
              <a:gd name="adj1" fmla="val 8332"/>
              <a:gd name="adj2" fmla="val 50000"/>
            </a:avLst>
          </a:prstGeom>
          <a:ln>
            <a:solidFill>
              <a:srgbClr val="365398"/>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r>
              <a:rPr lang="fr-FR" sz="1600" dirty="0"/>
              <a:t> </a:t>
            </a:r>
          </a:p>
        </p:txBody>
      </p:sp>
      <p:sp>
        <p:nvSpPr>
          <p:cNvPr id="15" name="ZoneTexte 20">
            <a:extLst>
              <a:ext uri="{FF2B5EF4-FFF2-40B4-BE49-F238E27FC236}">
                <a16:creationId xmlns:a16="http://schemas.microsoft.com/office/drawing/2014/main" id="{BFC64A76-0549-BF4D-9A09-EA95082F6D7B}"/>
              </a:ext>
            </a:extLst>
          </p:cNvPr>
          <p:cNvSpPr txBox="1">
            <a:spLocks noChangeArrowheads="1"/>
          </p:cNvSpPr>
          <p:nvPr/>
        </p:nvSpPr>
        <p:spPr bwMode="auto">
          <a:xfrm>
            <a:off x="8835354" y="6000777"/>
            <a:ext cx="2187362" cy="5078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fr-FR" sz="900" b="1" u="sng" dirty="0">
                <a:solidFill>
                  <a:srgbClr val="515C07"/>
                </a:solidFill>
                <a:latin typeface="Cambria" charset="0"/>
              </a:rPr>
              <a:t>enseignants</a:t>
            </a:r>
            <a:r>
              <a:rPr lang="fr-FR" sz="900" b="1" dirty="0">
                <a:solidFill>
                  <a:srgbClr val="515C07"/>
                </a:solidFill>
                <a:latin typeface="Cambria" charset="0"/>
              </a:rPr>
              <a:t> : ajustement, réassurance, orientation, régulation</a:t>
            </a:r>
            <a:r>
              <a:rPr lang="is-IS" sz="900" b="1" dirty="0">
                <a:solidFill>
                  <a:srgbClr val="515C07"/>
                </a:solidFill>
                <a:latin typeface="Cambria" charset="0"/>
              </a:rPr>
              <a:t>…</a:t>
            </a:r>
          </a:p>
          <a:p>
            <a:pPr algn="r"/>
            <a:r>
              <a:rPr lang="is-IS" sz="900" b="1" u="sng" dirty="0">
                <a:solidFill>
                  <a:srgbClr val="984807"/>
                </a:solidFill>
                <a:latin typeface="Cambria" charset="0"/>
              </a:rPr>
              <a:t> apprenants </a:t>
            </a:r>
            <a:r>
              <a:rPr lang="is-IS" sz="900" b="1" dirty="0">
                <a:solidFill>
                  <a:srgbClr val="984807"/>
                </a:solidFill>
                <a:latin typeface="Cambria" charset="0"/>
              </a:rPr>
              <a:t>: conceptualisation</a:t>
            </a:r>
            <a:endParaRPr lang="fr-FR" sz="900" b="1" dirty="0">
              <a:solidFill>
                <a:srgbClr val="984807"/>
              </a:solidFill>
              <a:latin typeface="Cambria" charset="0"/>
            </a:endParaRPr>
          </a:p>
        </p:txBody>
      </p:sp>
      <p:sp>
        <p:nvSpPr>
          <p:cNvPr id="16" name="Accolade ouvrante 15">
            <a:extLst>
              <a:ext uri="{FF2B5EF4-FFF2-40B4-BE49-F238E27FC236}">
                <a16:creationId xmlns:a16="http://schemas.microsoft.com/office/drawing/2014/main" id="{2353ECA1-3C52-7344-A267-144254C3F836}"/>
              </a:ext>
            </a:extLst>
          </p:cNvPr>
          <p:cNvSpPr/>
          <p:nvPr/>
        </p:nvSpPr>
        <p:spPr>
          <a:xfrm rot="16200000">
            <a:off x="9773193" y="4933282"/>
            <a:ext cx="249237" cy="2017713"/>
          </a:xfrm>
          <a:prstGeom prst="leftBrace">
            <a:avLst>
              <a:gd name="adj1" fmla="val 8332"/>
              <a:gd name="adj2" fmla="val 50000"/>
            </a:avLst>
          </a:prstGeom>
          <a:ln>
            <a:solidFill>
              <a:srgbClr val="365398"/>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r>
              <a:rPr lang="fr-FR" sz="1600" dirty="0"/>
              <a:t> </a:t>
            </a:r>
          </a:p>
        </p:txBody>
      </p:sp>
      <p:sp>
        <p:nvSpPr>
          <p:cNvPr id="17" name="Accolade ouvrante 16">
            <a:extLst>
              <a:ext uri="{FF2B5EF4-FFF2-40B4-BE49-F238E27FC236}">
                <a16:creationId xmlns:a16="http://schemas.microsoft.com/office/drawing/2014/main" id="{664A6CFC-CACE-5F4F-B99B-08BBBB1B0E93}"/>
              </a:ext>
            </a:extLst>
          </p:cNvPr>
          <p:cNvSpPr/>
          <p:nvPr/>
        </p:nvSpPr>
        <p:spPr>
          <a:xfrm rot="16200000">
            <a:off x="5555365" y="4947570"/>
            <a:ext cx="249237" cy="1989138"/>
          </a:xfrm>
          <a:prstGeom prst="leftBrace">
            <a:avLst>
              <a:gd name="adj1" fmla="val 8332"/>
              <a:gd name="adj2" fmla="val 50000"/>
            </a:avLst>
          </a:prstGeom>
          <a:ln>
            <a:solidFill>
              <a:srgbClr val="365398"/>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r>
              <a:rPr lang="fr-FR" sz="1600" dirty="0"/>
              <a:t> </a:t>
            </a:r>
          </a:p>
        </p:txBody>
      </p:sp>
      <p:sp>
        <p:nvSpPr>
          <p:cNvPr id="18" name="Trier 17">
            <a:extLst>
              <a:ext uri="{FF2B5EF4-FFF2-40B4-BE49-F238E27FC236}">
                <a16:creationId xmlns:a16="http://schemas.microsoft.com/office/drawing/2014/main" id="{857BF4DB-0E20-E841-B406-05C959FE4180}"/>
              </a:ext>
            </a:extLst>
          </p:cNvPr>
          <p:cNvSpPr>
            <a:spLocks noChangeAspect="1"/>
          </p:cNvSpPr>
          <p:nvPr/>
        </p:nvSpPr>
        <p:spPr>
          <a:xfrm>
            <a:off x="4909024" y="3675816"/>
            <a:ext cx="146050" cy="257175"/>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19" name="Trier 18">
            <a:extLst>
              <a:ext uri="{FF2B5EF4-FFF2-40B4-BE49-F238E27FC236}">
                <a16:creationId xmlns:a16="http://schemas.microsoft.com/office/drawing/2014/main" id="{610B501F-AF8E-134E-B724-B89A82CF2129}"/>
              </a:ext>
            </a:extLst>
          </p:cNvPr>
          <p:cNvSpPr>
            <a:spLocks/>
          </p:cNvSpPr>
          <p:nvPr/>
        </p:nvSpPr>
        <p:spPr>
          <a:xfrm>
            <a:off x="5877897" y="4442172"/>
            <a:ext cx="144463" cy="287338"/>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20" name="Trier 19">
            <a:extLst>
              <a:ext uri="{FF2B5EF4-FFF2-40B4-BE49-F238E27FC236}">
                <a16:creationId xmlns:a16="http://schemas.microsoft.com/office/drawing/2014/main" id="{573DB4FD-29DB-ED44-9835-61BD2A9E6E70}"/>
              </a:ext>
            </a:extLst>
          </p:cNvPr>
          <p:cNvSpPr>
            <a:spLocks/>
          </p:cNvSpPr>
          <p:nvPr/>
        </p:nvSpPr>
        <p:spPr>
          <a:xfrm>
            <a:off x="5420697" y="3283845"/>
            <a:ext cx="144463" cy="287338"/>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21" name="Trier 20">
            <a:extLst>
              <a:ext uri="{FF2B5EF4-FFF2-40B4-BE49-F238E27FC236}">
                <a16:creationId xmlns:a16="http://schemas.microsoft.com/office/drawing/2014/main" id="{A396C100-0B82-D443-A602-721FDCFB0455}"/>
              </a:ext>
            </a:extLst>
          </p:cNvPr>
          <p:cNvSpPr>
            <a:spLocks/>
          </p:cNvSpPr>
          <p:nvPr/>
        </p:nvSpPr>
        <p:spPr>
          <a:xfrm>
            <a:off x="6322943" y="3610048"/>
            <a:ext cx="144463" cy="287338"/>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22" name="Trier 21">
            <a:extLst>
              <a:ext uri="{FF2B5EF4-FFF2-40B4-BE49-F238E27FC236}">
                <a16:creationId xmlns:a16="http://schemas.microsoft.com/office/drawing/2014/main" id="{5D7C95E5-2FBE-C048-8CEA-C90AFCAE74A3}"/>
              </a:ext>
            </a:extLst>
          </p:cNvPr>
          <p:cNvSpPr>
            <a:spLocks/>
          </p:cNvSpPr>
          <p:nvPr/>
        </p:nvSpPr>
        <p:spPr>
          <a:xfrm>
            <a:off x="5320685" y="3850035"/>
            <a:ext cx="144462" cy="287337"/>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nvGrpSpPr>
          <p:cNvPr id="23" name="Grouper 29">
            <a:extLst>
              <a:ext uri="{FF2B5EF4-FFF2-40B4-BE49-F238E27FC236}">
                <a16:creationId xmlns:a16="http://schemas.microsoft.com/office/drawing/2014/main" id="{17E47EA6-90CC-FA4F-9A94-F03258925216}"/>
              </a:ext>
            </a:extLst>
          </p:cNvPr>
          <p:cNvGrpSpPr>
            <a:grpSpLocks noChangeAspect="1"/>
          </p:cNvGrpSpPr>
          <p:nvPr/>
        </p:nvGrpSpPr>
        <p:grpSpPr bwMode="auto">
          <a:xfrm>
            <a:off x="7706697" y="3299172"/>
            <a:ext cx="204788" cy="287338"/>
            <a:chOff x="5197699" y="3405511"/>
            <a:chExt cx="272105" cy="383974"/>
          </a:xfrm>
        </p:grpSpPr>
        <p:sp>
          <p:nvSpPr>
            <p:cNvPr id="24" name="Trier 23">
              <a:extLst>
                <a:ext uri="{FF2B5EF4-FFF2-40B4-BE49-F238E27FC236}">
                  <a16:creationId xmlns:a16="http://schemas.microsoft.com/office/drawing/2014/main" id="{886B21E4-AD28-2E45-9AA8-65F376728E58}"/>
                </a:ext>
              </a:extLst>
            </p:cNvPr>
            <p:cNvSpPr/>
            <p:nvPr/>
          </p:nvSpPr>
          <p:spPr>
            <a:xfrm>
              <a:off x="5250433" y="3405511"/>
              <a:ext cx="219371" cy="383974"/>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25" name="Trier 24">
              <a:extLst>
                <a:ext uri="{FF2B5EF4-FFF2-40B4-BE49-F238E27FC236}">
                  <a16:creationId xmlns:a16="http://schemas.microsoft.com/office/drawing/2014/main" id="{4ACF1537-D6B0-B649-9D21-0C54F7425892}"/>
                </a:ext>
              </a:extLst>
            </p:cNvPr>
            <p:cNvSpPr/>
            <p:nvPr/>
          </p:nvSpPr>
          <p:spPr>
            <a:xfrm>
              <a:off x="5197699" y="3405511"/>
              <a:ext cx="219371" cy="383974"/>
            </a:xfrm>
            <a:prstGeom prst="flowChartSort">
              <a:avLst/>
            </a:prstGeom>
            <a:solidFill>
              <a:srgbClr val="CC3300"/>
            </a:solidFill>
            <a:ln>
              <a:solidFill>
                <a:srgbClr val="984807"/>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grpSp>
        <p:nvGrpSpPr>
          <p:cNvPr id="26" name="Grouper 31">
            <a:extLst>
              <a:ext uri="{FF2B5EF4-FFF2-40B4-BE49-F238E27FC236}">
                <a16:creationId xmlns:a16="http://schemas.microsoft.com/office/drawing/2014/main" id="{2A343772-C7CE-7A45-89AD-C4B5512E4CA8}"/>
              </a:ext>
            </a:extLst>
          </p:cNvPr>
          <p:cNvGrpSpPr>
            <a:grpSpLocks noChangeAspect="1"/>
          </p:cNvGrpSpPr>
          <p:nvPr/>
        </p:nvGrpSpPr>
        <p:grpSpPr bwMode="auto">
          <a:xfrm>
            <a:off x="6901835" y="3070572"/>
            <a:ext cx="196850" cy="287338"/>
            <a:chOff x="5197700" y="3405511"/>
            <a:chExt cx="272104" cy="395793"/>
          </a:xfrm>
        </p:grpSpPr>
        <p:sp>
          <p:nvSpPr>
            <p:cNvPr id="27" name="Trier 26">
              <a:extLst>
                <a:ext uri="{FF2B5EF4-FFF2-40B4-BE49-F238E27FC236}">
                  <a16:creationId xmlns:a16="http://schemas.microsoft.com/office/drawing/2014/main" id="{7EF0F783-F863-2F46-99B9-1E6B7767C488}"/>
                </a:ext>
              </a:extLst>
            </p:cNvPr>
            <p:cNvSpPr/>
            <p:nvPr/>
          </p:nvSpPr>
          <p:spPr>
            <a:xfrm>
              <a:off x="5252559" y="3405511"/>
              <a:ext cx="217245" cy="384859"/>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28" name="Trier 27">
              <a:extLst>
                <a:ext uri="{FF2B5EF4-FFF2-40B4-BE49-F238E27FC236}">
                  <a16:creationId xmlns:a16="http://schemas.microsoft.com/office/drawing/2014/main" id="{77A8E701-EC7D-7843-B92B-135AE18005CA}"/>
                </a:ext>
              </a:extLst>
            </p:cNvPr>
            <p:cNvSpPr>
              <a:spLocks/>
            </p:cNvSpPr>
            <p:nvPr/>
          </p:nvSpPr>
          <p:spPr>
            <a:xfrm>
              <a:off x="5197700" y="3405511"/>
              <a:ext cx="217244" cy="395793"/>
            </a:xfrm>
            <a:prstGeom prst="flowChartSort">
              <a:avLst/>
            </a:prstGeom>
            <a:solidFill>
              <a:srgbClr val="CC3300"/>
            </a:solidFill>
            <a:ln>
              <a:solidFill>
                <a:srgbClr val="984807"/>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grpSp>
        <p:nvGrpSpPr>
          <p:cNvPr id="29" name="Grouper 34">
            <a:extLst>
              <a:ext uri="{FF2B5EF4-FFF2-40B4-BE49-F238E27FC236}">
                <a16:creationId xmlns:a16="http://schemas.microsoft.com/office/drawing/2014/main" id="{F7A5A5EA-4E5F-5941-8877-B15A43448249}"/>
              </a:ext>
            </a:extLst>
          </p:cNvPr>
          <p:cNvGrpSpPr>
            <a:grpSpLocks noChangeAspect="1"/>
          </p:cNvGrpSpPr>
          <p:nvPr/>
        </p:nvGrpSpPr>
        <p:grpSpPr bwMode="auto">
          <a:xfrm>
            <a:off x="7944822" y="3756372"/>
            <a:ext cx="204788" cy="287338"/>
            <a:chOff x="5197699" y="3405511"/>
            <a:chExt cx="272105" cy="383974"/>
          </a:xfrm>
        </p:grpSpPr>
        <p:sp>
          <p:nvSpPr>
            <p:cNvPr id="30" name="Trier 29">
              <a:extLst>
                <a:ext uri="{FF2B5EF4-FFF2-40B4-BE49-F238E27FC236}">
                  <a16:creationId xmlns:a16="http://schemas.microsoft.com/office/drawing/2014/main" id="{11CE6405-7A45-8745-9D82-7BE3B377E971}"/>
                </a:ext>
              </a:extLst>
            </p:cNvPr>
            <p:cNvSpPr/>
            <p:nvPr/>
          </p:nvSpPr>
          <p:spPr>
            <a:xfrm>
              <a:off x="5250433" y="3405511"/>
              <a:ext cx="219371" cy="383974"/>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31" name="Trier 30">
              <a:extLst>
                <a:ext uri="{FF2B5EF4-FFF2-40B4-BE49-F238E27FC236}">
                  <a16:creationId xmlns:a16="http://schemas.microsoft.com/office/drawing/2014/main" id="{35D005DA-64FB-DB4A-8C88-86B9C47F9650}"/>
                </a:ext>
              </a:extLst>
            </p:cNvPr>
            <p:cNvSpPr/>
            <p:nvPr/>
          </p:nvSpPr>
          <p:spPr>
            <a:xfrm>
              <a:off x="5197699" y="3405511"/>
              <a:ext cx="219371" cy="383974"/>
            </a:xfrm>
            <a:prstGeom prst="flowChartSort">
              <a:avLst/>
            </a:prstGeom>
            <a:solidFill>
              <a:srgbClr val="CC3300"/>
            </a:solidFill>
            <a:ln>
              <a:solidFill>
                <a:srgbClr val="984807"/>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grpSp>
        <p:nvGrpSpPr>
          <p:cNvPr id="32" name="Grouper 37">
            <a:extLst>
              <a:ext uri="{FF2B5EF4-FFF2-40B4-BE49-F238E27FC236}">
                <a16:creationId xmlns:a16="http://schemas.microsoft.com/office/drawing/2014/main" id="{33819849-3244-BC46-9B0C-A7880DB2050C}"/>
              </a:ext>
            </a:extLst>
          </p:cNvPr>
          <p:cNvGrpSpPr>
            <a:grpSpLocks noChangeAspect="1"/>
          </p:cNvGrpSpPr>
          <p:nvPr/>
        </p:nvGrpSpPr>
        <p:grpSpPr bwMode="auto">
          <a:xfrm>
            <a:off x="7655897" y="4204047"/>
            <a:ext cx="203200" cy="287338"/>
            <a:chOff x="5197699" y="3405510"/>
            <a:chExt cx="272105" cy="383975"/>
          </a:xfrm>
        </p:grpSpPr>
        <p:sp>
          <p:nvSpPr>
            <p:cNvPr id="33" name="Trier 32">
              <a:extLst>
                <a:ext uri="{FF2B5EF4-FFF2-40B4-BE49-F238E27FC236}">
                  <a16:creationId xmlns:a16="http://schemas.microsoft.com/office/drawing/2014/main" id="{883E246B-B651-2347-9EA6-D7D3729DADB8}"/>
                </a:ext>
              </a:extLst>
            </p:cNvPr>
            <p:cNvSpPr/>
            <p:nvPr/>
          </p:nvSpPr>
          <p:spPr>
            <a:xfrm>
              <a:off x="5250845" y="3405510"/>
              <a:ext cx="218959" cy="383975"/>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34" name="Trier 33">
              <a:extLst>
                <a:ext uri="{FF2B5EF4-FFF2-40B4-BE49-F238E27FC236}">
                  <a16:creationId xmlns:a16="http://schemas.microsoft.com/office/drawing/2014/main" id="{19B2B077-BC2F-0844-BCB8-CB8A729A4FDD}"/>
                </a:ext>
              </a:extLst>
            </p:cNvPr>
            <p:cNvSpPr/>
            <p:nvPr/>
          </p:nvSpPr>
          <p:spPr>
            <a:xfrm>
              <a:off x="5197699" y="3405510"/>
              <a:ext cx="218960" cy="383975"/>
            </a:xfrm>
            <a:prstGeom prst="flowChartSort">
              <a:avLst/>
            </a:prstGeom>
            <a:solidFill>
              <a:srgbClr val="CC3300"/>
            </a:solidFill>
            <a:ln>
              <a:solidFill>
                <a:srgbClr val="984807"/>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grpSp>
        <p:nvGrpSpPr>
          <p:cNvPr id="35" name="Grouper 40">
            <a:extLst>
              <a:ext uri="{FF2B5EF4-FFF2-40B4-BE49-F238E27FC236}">
                <a16:creationId xmlns:a16="http://schemas.microsoft.com/office/drawing/2014/main" id="{A7C6983C-0A10-D74F-8246-6B0E8FD32E8A}"/>
              </a:ext>
            </a:extLst>
          </p:cNvPr>
          <p:cNvGrpSpPr>
            <a:grpSpLocks noChangeAspect="1"/>
          </p:cNvGrpSpPr>
          <p:nvPr/>
        </p:nvGrpSpPr>
        <p:grpSpPr bwMode="auto">
          <a:xfrm>
            <a:off x="6982797" y="4059585"/>
            <a:ext cx="204788" cy="287337"/>
            <a:chOff x="5197699" y="3405511"/>
            <a:chExt cx="272105" cy="383974"/>
          </a:xfrm>
        </p:grpSpPr>
        <p:sp>
          <p:nvSpPr>
            <p:cNvPr id="36" name="Trier 35">
              <a:extLst>
                <a:ext uri="{FF2B5EF4-FFF2-40B4-BE49-F238E27FC236}">
                  <a16:creationId xmlns:a16="http://schemas.microsoft.com/office/drawing/2014/main" id="{96B36B3E-9982-C94D-A797-D90D08C08398}"/>
                </a:ext>
              </a:extLst>
            </p:cNvPr>
            <p:cNvSpPr/>
            <p:nvPr/>
          </p:nvSpPr>
          <p:spPr>
            <a:xfrm>
              <a:off x="5252542" y="3405511"/>
              <a:ext cx="217262" cy="383974"/>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37" name="Trier 36">
              <a:extLst>
                <a:ext uri="{FF2B5EF4-FFF2-40B4-BE49-F238E27FC236}">
                  <a16:creationId xmlns:a16="http://schemas.microsoft.com/office/drawing/2014/main" id="{5B04D788-B89B-174C-94D2-0EA02E539E4D}"/>
                </a:ext>
              </a:extLst>
            </p:cNvPr>
            <p:cNvSpPr/>
            <p:nvPr/>
          </p:nvSpPr>
          <p:spPr>
            <a:xfrm>
              <a:off x="5197699" y="3405511"/>
              <a:ext cx="217262" cy="383974"/>
            </a:xfrm>
            <a:prstGeom prst="flowChartSort">
              <a:avLst/>
            </a:prstGeom>
            <a:solidFill>
              <a:srgbClr val="CC3300"/>
            </a:solidFill>
            <a:ln>
              <a:solidFill>
                <a:srgbClr val="984807"/>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grpSp>
        <p:nvGrpSpPr>
          <p:cNvPr id="38" name="Grouper 51">
            <a:extLst>
              <a:ext uri="{FF2B5EF4-FFF2-40B4-BE49-F238E27FC236}">
                <a16:creationId xmlns:a16="http://schemas.microsoft.com/office/drawing/2014/main" id="{09B1FEA5-18AD-514F-8E97-07679B9B374D}"/>
              </a:ext>
            </a:extLst>
          </p:cNvPr>
          <p:cNvGrpSpPr>
            <a:grpSpLocks noChangeAspect="1"/>
          </p:cNvGrpSpPr>
          <p:nvPr/>
        </p:nvGrpSpPr>
        <p:grpSpPr bwMode="auto">
          <a:xfrm>
            <a:off x="6892310" y="3451572"/>
            <a:ext cx="204787" cy="287338"/>
            <a:chOff x="5197699" y="3405511"/>
            <a:chExt cx="272105" cy="383974"/>
          </a:xfrm>
        </p:grpSpPr>
        <p:sp>
          <p:nvSpPr>
            <p:cNvPr id="39" name="Trier 38">
              <a:extLst>
                <a:ext uri="{FF2B5EF4-FFF2-40B4-BE49-F238E27FC236}">
                  <a16:creationId xmlns:a16="http://schemas.microsoft.com/office/drawing/2014/main" id="{CBAD6544-0D70-1149-9B21-D08D6BEF67B4}"/>
                </a:ext>
              </a:extLst>
            </p:cNvPr>
            <p:cNvSpPr/>
            <p:nvPr/>
          </p:nvSpPr>
          <p:spPr>
            <a:xfrm>
              <a:off x="5250432" y="3405511"/>
              <a:ext cx="219372" cy="383974"/>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40" name="Trier 39">
              <a:extLst>
                <a:ext uri="{FF2B5EF4-FFF2-40B4-BE49-F238E27FC236}">
                  <a16:creationId xmlns:a16="http://schemas.microsoft.com/office/drawing/2014/main" id="{BF79A12D-BA0F-9346-A1F2-57AC0411F38A}"/>
                </a:ext>
              </a:extLst>
            </p:cNvPr>
            <p:cNvSpPr/>
            <p:nvPr/>
          </p:nvSpPr>
          <p:spPr>
            <a:xfrm>
              <a:off x="5197699" y="3405511"/>
              <a:ext cx="219372" cy="383974"/>
            </a:xfrm>
            <a:prstGeom prst="flowChartSort">
              <a:avLst/>
            </a:prstGeom>
            <a:solidFill>
              <a:srgbClr val="CC3300"/>
            </a:solidFill>
            <a:ln>
              <a:solidFill>
                <a:srgbClr val="984807"/>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sp>
        <p:nvSpPr>
          <p:cNvPr id="41" name="Légende sans bordure 1 40">
            <a:extLst>
              <a:ext uri="{FF2B5EF4-FFF2-40B4-BE49-F238E27FC236}">
                <a16:creationId xmlns:a16="http://schemas.microsoft.com/office/drawing/2014/main" id="{CB44A437-5A8B-E843-936B-76FD959D979A}"/>
              </a:ext>
            </a:extLst>
          </p:cNvPr>
          <p:cNvSpPr>
            <a:spLocks/>
          </p:cNvSpPr>
          <p:nvPr/>
        </p:nvSpPr>
        <p:spPr>
          <a:xfrm>
            <a:off x="3294536" y="2990016"/>
            <a:ext cx="1403350" cy="1371600"/>
          </a:xfrm>
          <a:prstGeom prst="callout1">
            <a:avLst>
              <a:gd name="adj1" fmla="val 46743"/>
              <a:gd name="adj2" fmla="val 82638"/>
              <a:gd name="adj3" fmla="val 52552"/>
              <a:gd name="adj4" fmla="val 114837"/>
            </a:avLst>
          </a:prstGeom>
          <a:noFill/>
          <a:ln>
            <a:solidFill>
              <a:srgbClr val="515C07"/>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defRPr/>
            </a:pPr>
            <a:r>
              <a:rPr lang="fr-FR" sz="1050" dirty="0">
                <a:solidFill>
                  <a:srgbClr val="515C07"/>
                </a:solidFill>
                <a:latin typeface="Cambria" charset="0"/>
              </a:rPr>
              <a:t>Problématiques territoriales </a:t>
            </a:r>
          </a:p>
          <a:p>
            <a:pPr>
              <a:defRPr/>
            </a:pPr>
            <a:r>
              <a:rPr lang="fr-FR" sz="1050" b="1" dirty="0">
                <a:solidFill>
                  <a:srgbClr val="515C07"/>
                </a:solidFill>
                <a:latin typeface="Cambria" charset="0"/>
              </a:rPr>
              <a:t>Savoirs d’expérience</a:t>
            </a:r>
          </a:p>
          <a:p>
            <a:pPr>
              <a:defRPr/>
            </a:pPr>
            <a:r>
              <a:rPr lang="fr-FR" sz="1050" dirty="0">
                <a:solidFill>
                  <a:srgbClr val="515C07"/>
                </a:solidFill>
                <a:latin typeface="Cambria" charset="0"/>
              </a:rPr>
              <a:t>Référentiels, curricula, apprentissages visés</a:t>
            </a:r>
          </a:p>
        </p:txBody>
      </p:sp>
      <p:sp>
        <p:nvSpPr>
          <p:cNvPr id="42" name="Légende sans bordure 1 41">
            <a:extLst>
              <a:ext uri="{FF2B5EF4-FFF2-40B4-BE49-F238E27FC236}">
                <a16:creationId xmlns:a16="http://schemas.microsoft.com/office/drawing/2014/main" id="{AA9EBA56-2DB5-4546-89CD-916995381580}"/>
              </a:ext>
            </a:extLst>
          </p:cNvPr>
          <p:cNvSpPr>
            <a:spLocks/>
          </p:cNvSpPr>
          <p:nvPr/>
        </p:nvSpPr>
        <p:spPr>
          <a:xfrm>
            <a:off x="5725497" y="2537172"/>
            <a:ext cx="914400" cy="533400"/>
          </a:xfrm>
          <a:prstGeom prst="callout1">
            <a:avLst>
              <a:gd name="adj1" fmla="val 107557"/>
              <a:gd name="adj2" fmla="val 70567"/>
              <a:gd name="adj3" fmla="val 193826"/>
              <a:gd name="adj4" fmla="val 70953"/>
            </a:avLst>
          </a:prstGeom>
          <a:noFill/>
          <a:ln>
            <a:solidFill>
              <a:srgbClr val="515C07"/>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lgn="r"/>
            <a:r>
              <a:rPr lang="fr-FR" sz="1050">
                <a:solidFill>
                  <a:srgbClr val="515C07"/>
                </a:solidFill>
                <a:latin typeface="Cambria" charset="0"/>
                <a:ea typeface="ＭＳ Ｐゴシック" charset="0"/>
                <a:cs typeface="ＭＳ Ｐゴシック" charset="0"/>
              </a:rPr>
              <a:t>Cas d’étude / comparaison</a:t>
            </a:r>
          </a:p>
        </p:txBody>
      </p:sp>
      <p:sp>
        <p:nvSpPr>
          <p:cNvPr id="43" name="Légende sans bordure 1 42">
            <a:extLst>
              <a:ext uri="{FF2B5EF4-FFF2-40B4-BE49-F238E27FC236}">
                <a16:creationId xmlns:a16="http://schemas.microsoft.com/office/drawing/2014/main" id="{F3AAEF2D-5335-354C-B30A-BA393CEB1386}"/>
              </a:ext>
            </a:extLst>
          </p:cNvPr>
          <p:cNvSpPr>
            <a:spLocks/>
          </p:cNvSpPr>
          <p:nvPr/>
        </p:nvSpPr>
        <p:spPr>
          <a:xfrm>
            <a:off x="3591897" y="4670772"/>
            <a:ext cx="1143000" cy="1295400"/>
          </a:xfrm>
          <a:prstGeom prst="callout1">
            <a:avLst>
              <a:gd name="adj1" fmla="val 8876"/>
              <a:gd name="adj2" fmla="val 72246"/>
              <a:gd name="adj3" fmla="val -46583"/>
              <a:gd name="adj4" fmla="val 151465"/>
            </a:avLst>
          </a:prstGeom>
          <a:noFill/>
          <a:ln>
            <a:solidFill>
              <a:srgbClr val="515C07"/>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defRPr/>
            </a:pPr>
            <a:r>
              <a:rPr lang="fr-FR" sz="1050" dirty="0">
                <a:solidFill>
                  <a:srgbClr val="515C07"/>
                </a:solidFill>
                <a:latin typeface="Cambria" charset="0"/>
              </a:rPr>
              <a:t>Situation d’apprentissage territorialisée à </a:t>
            </a:r>
            <a:r>
              <a:rPr lang="fr-FR" sz="1050" b="1" dirty="0">
                <a:solidFill>
                  <a:srgbClr val="515C07"/>
                </a:solidFill>
                <a:latin typeface="Cambria" charset="0"/>
              </a:rPr>
              <a:t>potentiel problématique</a:t>
            </a:r>
          </a:p>
          <a:p>
            <a:pPr>
              <a:defRPr/>
            </a:pPr>
            <a:r>
              <a:rPr lang="fr-FR" sz="1050" dirty="0">
                <a:solidFill>
                  <a:srgbClr val="515C07"/>
                </a:solidFill>
                <a:latin typeface="Cambria" charset="0"/>
              </a:rPr>
              <a:t>Organisation pédagogique</a:t>
            </a:r>
          </a:p>
        </p:txBody>
      </p:sp>
      <p:sp>
        <p:nvSpPr>
          <p:cNvPr id="44" name="Légende sans bordure 1 43">
            <a:extLst>
              <a:ext uri="{FF2B5EF4-FFF2-40B4-BE49-F238E27FC236}">
                <a16:creationId xmlns:a16="http://schemas.microsoft.com/office/drawing/2014/main" id="{18F127CC-1D3B-514B-A2D4-FBBF4756889A}"/>
              </a:ext>
            </a:extLst>
          </p:cNvPr>
          <p:cNvSpPr>
            <a:spLocks/>
          </p:cNvSpPr>
          <p:nvPr/>
        </p:nvSpPr>
        <p:spPr>
          <a:xfrm>
            <a:off x="4353897" y="1698972"/>
            <a:ext cx="1403350" cy="914400"/>
          </a:xfrm>
          <a:prstGeom prst="callout1">
            <a:avLst>
              <a:gd name="adj1" fmla="val 102765"/>
              <a:gd name="adj2" fmla="val 66917"/>
              <a:gd name="adj3" fmla="val 169346"/>
              <a:gd name="adj4" fmla="val 77749"/>
            </a:avLst>
          </a:prstGeom>
          <a:noFill/>
          <a:ln>
            <a:solidFill>
              <a:srgbClr val="515C07"/>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lgn="ctr">
              <a:defRPr/>
            </a:pPr>
            <a:r>
              <a:rPr lang="fr-FR" sz="1050" dirty="0">
                <a:solidFill>
                  <a:srgbClr val="515C07"/>
                </a:solidFill>
                <a:latin typeface="Cambria" charset="0"/>
              </a:rPr>
              <a:t>Identification </a:t>
            </a:r>
            <a:r>
              <a:rPr lang="fr-FR" sz="1050" b="1" dirty="0">
                <a:solidFill>
                  <a:srgbClr val="515C07"/>
                </a:solidFill>
                <a:latin typeface="Cambria" charset="0"/>
              </a:rPr>
              <a:t>concepts</a:t>
            </a:r>
            <a:r>
              <a:rPr lang="fr-FR" sz="1050" dirty="0">
                <a:solidFill>
                  <a:srgbClr val="515C07"/>
                </a:solidFill>
                <a:latin typeface="Cambria" charset="0"/>
              </a:rPr>
              <a:t>, disciplines, situation, objet d’apprentissage / </a:t>
            </a:r>
            <a:r>
              <a:rPr lang="fr-FR" sz="1050" b="1" dirty="0">
                <a:solidFill>
                  <a:srgbClr val="515C07"/>
                </a:solidFill>
                <a:latin typeface="Cambria" charset="0"/>
              </a:rPr>
              <a:t>durabilité</a:t>
            </a:r>
          </a:p>
        </p:txBody>
      </p:sp>
      <p:sp>
        <p:nvSpPr>
          <p:cNvPr id="45" name="Légende sans bordure 1 44">
            <a:extLst>
              <a:ext uri="{FF2B5EF4-FFF2-40B4-BE49-F238E27FC236}">
                <a16:creationId xmlns:a16="http://schemas.microsoft.com/office/drawing/2014/main" id="{5375BFCC-B7D7-014D-ABAF-400E9E75182F}"/>
              </a:ext>
            </a:extLst>
          </p:cNvPr>
          <p:cNvSpPr>
            <a:spLocks/>
          </p:cNvSpPr>
          <p:nvPr/>
        </p:nvSpPr>
        <p:spPr>
          <a:xfrm>
            <a:off x="4658697" y="4849887"/>
            <a:ext cx="1202706" cy="1066800"/>
          </a:xfrm>
          <a:prstGeom prst="callout1">
            <a:avLst>
              <a:gd name="adj1" fmla="val -21178"/>
              <a:gd name="adj2" fmla="val 97953"/>
              <a:gd name="adj3" fmla="val 4275"/>
              <a:gd name="adj4" fmla="val 66876"/>
            </a:avLst>
          </a:prstGeom>
          <a:noFill/>
          <a:ln>
            <a:solidFill>
              <a:srgbClr val="515C07"/>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defRPr/>
            </a:pPr>
            <a:r>
              <a:rPr lang="fr-FR" sz="1050" dirty="0">
                <a:solidFill>
                  <a:srgbClr val="515C07"/>
                </a:solidFill>
                <a:latin typeface="Cambria" charset="0"/>
              </a:rPr>
              <a:t>Invariants opératoires</a:t>
            </a:r>
          </a:p>
          <a:p>
            <a:pPr>
              <a:defRPr/>
            </a:pPr>
            <a:r>
              <a:rPr lang="fr-FR" sz="1050" b="1" dirty="0">
                <a:solidFill>
                  <a:srgbClr val="515C07"/>
                </a:solidFill>
                <a:latin typeface="Cambria" charset="0"/>
              </a:rPr>
              <a:t>Structure conceptuelle de l’activité / durabilité</a:t>
            </a:r>
          </a:p>
        </p:txBody>
      </p:sp>
      <p:sp>
        <p:nvSpPr>
          <p:cNvPr id="46" name="Légende sans bordure 1 45">
            <a:extLst>
              <a:ext uri="{FF2B5EF4-FFF2-40B4-BE49-F238E27FC236}">
                <a16:creationId xmlns:a16="http://schemas.microsoft.com/office/drawing/2014/main" id="{0CF58F62-2D7D-594C-B3F6-55C5DA290C29}"/>
              </a:ext>
            </a:extLst>
          </p:cNvPr>
          <p:cNvSpPr>
            <a:spLocks/>
          </p:cNvSpPr>
          <p:nvPr/>
        </p:nvSpPr>
        <p:spPr>
          <a:xfrm>
            <a:off x="6038137" y="882336"/>
            <a:ext cx="1263650" cy="1273835"/>
          </a:xfrm>
          <a:prstGeom prst="callout1">
            <a:avLst>
              <a:gd name="adj1" fmla="val 97218"/>
              <a:gd name="adj2" fmla="val 49291"/>
              <a:gd name="adj3" fmla="val 167645"/>
              <a:gd name="adj4" fmla="val 72038"/>
            </a:avLst>
          </a:prstGeom>
          <a:noFill/>
          <a:ln>
            <a:solidFill>
              <a:srgbClr val="A94300"/>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defRPr/>
            </a:pPr>
            <a:r>
              <a:rPr lang="fr-FR" sz="1050" dirty="0">
                <a:solidFill>
                  <a:srgbClr val="515C07"/>
                </a:solidFill>
                <a:latin typeface="Cambria" charset="0"/>
              </a:rPr>
              <a:t>Situation d’apprentissage territorialisée à </a:t>
            </a:r>
            <a:r>
              <a:rPr lang="fr-FR" sz="1050" b="1" dirty="0">
                <a:solidFill>
                  <a:srgbClr val="A94300"/>
                </a:solidFill>
                <a:latin typeface="Cambria" charset="0"/>
              </a:rPr>
              <a:t>potentiel problématique</a:t>
            </a:r>
          </a:p>
          <a:p>
            <a:pPr>
              <a:defRPr/>
            </a:pPr>
            <a:r>
              <a:rPr lang="fr-FR" sz="1050" dirty="0">
                <a:solidFill>
                  <a:srgbClr val="515C07"/>
                </a:solidFill>
                <a:latin typeface="Cambria" charset="0"/>
              </a:rPr>
              <a:t>(objet, projet, </a:t>
            </a:r>
            <a:r>
              <a:rPr lang="fr-FR" sz="1050" u="sng" dirty="0">
                <a:solidFill>
                  <a:srgbClr val="515C07"/>
                </a:solidFill>
                <a:latin typeface="Cambria" charset="0"/>
              </a:rPr>
              <a:t>commande située</a:t>
            </a:r>
            <a:r>
              <a:rPr lang="fr-FR" sz="1050" dirty="0">
                <a:solidFill>
                  <a:srgbClr val="515C07"/>
                </a:solidFill>
                <a:latin typeface="Cambria" charset="0"/>
              </a:rPr>
              <a:t>)</a:t>
            </a:r>
          </a:p>
        </p:txBody>
      </p:sp>
      <p:sp>
        <p:nvSpPr>
          <p:cNvPr id="47" name="Légende sans bordure 1 46">
            <a:extLst>
              <a:ext uri="{FF2B5EF4-FFF2-40B4-BE49-F238E27FC236}">
                <a16:creationId xmlns:a16="http://schemas.microsoft.com/office/drawing/2014/main" id="{78BCF343-BD29-8A49-B65F-EC0116310E02}"/>
              </a:ext>
            </a:extLst>
          </p:cNvPr>
          <p:cNvSpPr>
            <a:spLocks/>
          </p:cNvSpPr>
          <p:nvPr/>
        </p:nvSpPr>
        <p:spPr>
          <a:xfrm>
            <a:off x="7020897" y="2003772"/>
            <a:ext cx="1219200" cy="914400"/>
          </a:xfrm>
          <a:prstGeom prst="callout1">
            <a:avLst>
              <a:gd name="adj1" fmla="val 96150"/>
              <a:gd name="adj2" fmla="val 53564"/>
              <a:gd name="adj3" fmla="val 139411"/>
              <a:gd name="adj4" fmla="val 61028"/>
            </a:avLst>
          </a:prstGeom>
          <a:solidFill>
            <a:srgbClr val="FFFFFF"/>
          </a:solidFill>
          <a:ln>
            <a:solidFill>
              <a:srgbClr val="A94300"/>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lgn="ctr">
              <a:defRPr/>
            </a:pPr>
            <a:r>
              <a:rPr lang="fr-FR" sz="1050" dirty="0">
                <a:solidFill>
                  <a:srgbClr val="A94300"/>
                </a:solidFill>
                <a:latin typeface="Cambria" charset="0"/>
              </a:rPr>
              <a:t>Recueil/analyse des </a:t>
            </a:r>
            <a:r>
              <a:rPr lang="fr-FR" sz="1050" b="1" dirty="0">
                <a:solidFill>
                  <a:srgbClr val="A94300"/>
                </a:solidFill>
                <a:latin typeface="Cambria" charset="0"/>
              </a:rPr>
              <a:t>représentations</a:t>
            </a:r>
            <a:r>
              <a:rPr lang="fr-FR" sz="1050" dirty="0">
                <a:solidFill>
                  <a:srgbClr val="A94300"/>
                </a:solidFill>
                <a:latin typeface="Cambria" charset="0"/>
              </a:rPr>
              <a:t>, </a:t>
            </a:r>
            <a:r>
              <a:rPr lang="fr-FR" sz="1050" b="1" dirty="0">
                <a:solidFill>
                  <a:srgbClr val="A94300"/>
                </a:solidFill>
                <a:latin typeface="Cambria" charset="0"/>
              </a:rPr>
              <a:t>conceptions</a:t>
            </a:r>
            <a:r>
              <a:rPr lang="fr-FR" sz="1050" dirty="0">
                <a:solidFill>
                  <a:srgbClr val="A94300"/>
                </a:solidFill>
                <a:latin typeface="Cambria" charset="0"/>
              </a:rPr>
              <a:t> des apprenants </a:t>
            </a:r>
          </a:p>
        </p:txBody>
      </p:sp>
      <p:sp>
        <p:nvSpPr>
          <p:cNvPr id="48" name="Légende sans bordure 1 47">
            <a:extLst>
              <a:ext uri="{FF2B5EF4-FFF2-40B4-BE49-F238E27FC236}">
                <a16:creationId xmlns:a16="http://schemas.microsoft.com/office/drawing/2014/main" id="{BC63E850-C9C1-6F49-AD89-1242A723B57D}"/>
              </a:ext>
            </a:extLst>
          </p:cNvPr>
          <p:cNvSpPr>
            <a:spLocks/>
          </p:cNvSpPr>
          <p:nvPr/>
        </p:nvSpPr>
        <p:spPr>
          <a:xfrm>
            <a:off x="7859097" y="4746972"/>
            <a:ext cx="1371600" cy="1066800"/>
          </a:xfrm>
          <a:prstGeom prst="callout1">
            <a:avLst>
              <a:gd name="adj1" fmla="val 3485"/>
              <a:gd name="adj2" fmla="val 29729"/>
              <a:gd name="adj3" fmla="val -25364"/>
              <a:gd name="adj4" fmla="val 330"/>
            </a:avLst>
          </a:prstGeom>
          <a:noFill/>
          <a:ln>
            <a:solidFill>
              <a:srgbClr val="A94300"/>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lgn="r">
              <a:defRPr/>
            </a:pPr>
            <a:r>
              <a:rPr lang="fr-FR" sz="1050" dirty="0">
                <a:solidFill>
                  <a:srgbClr val="515C07"/>
                </a:solidFill>
                <a:latin typeface="Cambria" charset="0"/>
              </a:rPr>
              <a:t>Visites</a:t>
            </a:r>
            <a:r>
              <a:rPr lang="fr-FR" sz="1050" dirty="0">
                <a:solidFill>
                  <a:srgbClr val="A94300"/>
                </a:solidFill>
                <a:latin typeface="Cambria" charset="0"/>
              </a:rPr>
              <a:t>, </a:t>
            </a:r>
            <a:r>
              <a:rPr lang="fr-FR" sz="1050" dirty="0">
                <a:solidFill>
                  <a:srgbClr val="515C07"/>
                </a:solidFill>
                <a:latin typeface="Cambria" charset="0"/>
              </a:rPr>
              <a:t>documentation</a:t>
            </a:r>
            <a:r>
              <a:rPr lang="fr-FR" sz="1050" dirty="0">
                <a:solidFill>
                  <a:srgbClr val="A94300"/>
                </a:solidFill>
                <a:latin typeface="Cambria" charset="0"/>
              </a:rPr>
              <a:t> pour comparer, interroger, expliciter des représentations, des conceptions </a:t>
            </a:r>
          </a:p>
        </p:txBody>
      </p:sp>
      <p:sp>
        <p:nvSpPr>
          <p:cNvPr id="49" name="Légende sans bordure 1 48">
            <a:extLst>
              <a:ext uri="{FF2B5EF4-FFF2-40B4-BE49-F238E27FC236}">
                <a16:creationId xmlns:a16="http://schemas.microsoft.com/office/drawing/2014/main" id="{E2211A51-F54E-2B46-93DB-EF5745CB787E}"/>
              </a:ext>
            </a:extLst>
          </p:cNvPr>
          <p:cNvSpPr>
            <a:spLocks/>
          </p:cNvSpPr>
          <p:nvPr/>
        </p:nvSpPr>
        <p:spPr>
          <a:xfrm>
            <a:off x="6868497" y="4670772"/>
            <a:ext cx="990600" cy="1295400"/>
          </a:xfrm>
          <a:prstGeom prst="callout1">
            <a:avLst>
              <a:gd name="adj1" fmla="val -1880"/>
              <a:gd name="adj2" fmla="val 37145"/>
              <a:gd name="adj3" fmla="val -25331"/>
              <a:gd name="adj4" fmla="val 28573"/>
            </a:avLst>
          </a:prstGeom>
          <a:noFill/>
          <a:ln>
            <a:solidFill>
              <a:srgbClr val="A94300"/>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lgn="ctr">
              <a:defRPr/>
            </a:pPr>
            <a:r>
              <a:rPr lang="fr-FR" sz="1050" dirty="0">
                <a:solidFill>
                  <a:srgbClr val="A94300"/>
                </a:solidFill>
                <a:latin typeface="Cambria" charset="0"/>
              </a:rPr>
              <a:t>Identification </a:t>
            </a:r>
            <a:r>
              <a:rPr lang="fr-FR" sz="1050" b="1" dirty="0">
                <a:solidFill>
                  <a:srgbClr val="A94300"/>
                </a:solidFill>
                <a:latin typeface="Cambria" charset="0"/>
              </a:rPr>
              <a:t>conditions</a:t>
            </a:r>
            <a:r>
              <a:rPr lang="fr-FR" sz="1050" dirty="0">
                <a:solidFill>
                  <a:srgbClr val="A94300"/>
                </a:solidFill>
                <a:latin typeface="Cambria" charset="0"/>
              </a:rPr>
              <a:t> et </a:t>
            </a:r>
            <a:r>
              <a:rPr lang="fr-FR" sz="1050" b="1" dirty="0">
                <a:solidFill>
                  <a:srgbClr val="A94300"/>
                </a:solidFill>
                <a:latin typeface="Cambria" charset="0"/>
              </a:rPr>
              <a:t>hypothèses</a:t>
            </a:r>
            <a:r>
              <a:rPr lang="fr-FR" sz="1050" dirty="0">
                <a:solidFill>
                  <a:srgbClr val="A94300"/>
                </a:solidFill>
                <a:latin typeface="Cambria" charset="0"/>
              </a:rPr>
              <a:t> de solutions / durabilité =&gt; </a:t>
            </a:r>
            <a:r>
              <a:rPr lang="fr-FR" sz="1050" dirty="0">
                <a:solidFill>
                  <a:srgbClr val="515C07"/>
                </a:solidFill>
                <a:latin typeface="Cambria" charset="0"/>
              </a:rPr>
              <a:t>régulation / remédiation</a:t>
            </a:r>
          </a:p>
        </p:txBody>
      </p:sp>
      <p:sp>
        <p:nvSpPr>
          <p:cNvPr id="50" name="Légende sans bordure 1 49">
            <a:extLst>
              <a:ext uri="{FF2B5EF4-FFF2-40B4-BE49-F238E27FC236}">
                <a16:creationId xmlns:a16="http://schemas.microsoft.com/office/drawing/2014/main" id="{A114A1C5-D23D-2E46-92F3-7E75D429764A}"/>
              </a:ext>
            </a:extLst>
          </p:cNvPr>
          <p:cNvSpPr>
            <a:spLocks/>
          </p:cNvSpPr>
          <p:nvPr/>
        </p:nvSpPr>
        <p:spPr>
          <a:xfrm>
            <a:off x="5954097" y="5051772"/>
            <a:ext cx="838200" cy="762000"/>
          </a:xfrm>
          <a:prstGeom prst="callout1">
            <a:avLst>
              <a:gd name="adj1" fmla="val -5775"/>
              <a:gd name="adj2" fmla="val 68466"/>
              <a:gd name="adj3" fmla="val -175003"/>
              <a:gd name="adj4" fmla="val 110907"/>
            </a:avLst>
          </a:prstGeom>
          <a:noFill/>
          <a:ln>
            <a:solidFill>
              <a:srgbClr val="A94300"/>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defRPr/>
            </a:pPr>
            <a:r>
              <a:rPr lang="fr-FR" sz="1050" dirty="0">
                <a:solidFill>
                  <a:srgbClr val="A94300"/>
                </a:solidFill>
                <a:latin typeface="Cambria" charset="0"/>
              </a:rPr>
              <a:t>Restitution, </a:t>
            </a:r>
            <a:r>
              <a:rPr lang="fr-FR" sz="1050" dirty="0" err="1">
                <a:solidFill>
                  <a:srgbClr val="A94300"/>
                </a:solidFill>
                <a:latin typeface="Cambria" charset="0"/>
              </a:rPr>
              <a:t>institution-nalisation</a:t>
            </a:r>
            <a:r>
              <a:rPr lang="fr-FR" sz="1050" dirty="0">
                <a:solidFill>
                  <a:srgbClr val="A94300"/>
                </a:solidFill>
                <a:latin typeface="Cambria" charset="0"/>
              </a:rPr>
              <a:t> des savoirs</a:t>
            </a:r>
          </a:p>
        </p:txBody>
      </p:sp>
      <p:grpSp>
        <p:nvGrpSpPr>
          <p:cNvPr id="51" name="Grouper 29">
            <a:extLst>
              <a:ext uri="{FF2B5EF4-FFF2-40B4-BE49-F238E27FC236}">
                <a16:creationId xmlns:a16="http://schemas.microsoft.com/office/drawing/2014/main" id="{27445641-DD77-FB43-B1E1-3F10F0FAD26A}"/>
              </a:ext>
            </a:extLst>
          </p:cNvPr>
          <p:cNvGrpSpPr>
            <a:grpSpLocks noChangeAspect="1"/>
          </p:cNvGrpSpPr>
          <p:nvPr/>
        </p:nvGrpSpPr>
        <p:grpSpPr bwMode="auto">
          <a:xfrm>
            <a:off x="8085795" y="2918172"/>
            <a:ext cx="204788" cy="287338"/>
            <a:chOff x="5197699" y="3405511"/>
            <a:chExt cx="272105" cy="383974"/>
          </a:xfrm>
        </p:grpSpPr>
        <p:sp>
          <p:nvSpPr>
            <p:cNvPr id="52" name="Trier 51">
              <a:extLst>
                <a:ext uri="{FF2B5EF4-FFF2-40B4-BE49-F238E27FC236}">
                  <a16:creationId xmlns:a16="http://schemas.microsoft.com/office/drawing/2014/main" id="{104A1904-C928-F142-A695-D51804D54DA4}"/>
                </a:ext>
              </a:extLst>
            </p:cNvPr>
            <p:cNvSpPr/>
            <p:nvPr/>
          </p:nvSpPr>
          <p:spPr>
            <a:xfrm>
              <a:off x="5250433" y="3405511"/>
              <a:ext cx="219371" cy="383974"/>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53" name="Trier 52">
              <a:extLst>
                <a:ext uri="{FF2B5EF4-FFF2-40B4-BE49-F238E27FC236}">
                  <a16:creationId xmlns:a16="http://schemas.microsoft.com/office/drawing/2014/main" id="{8C6F862A-D61F-4F4A-9BD4-72FD73D8134B}"/>
                </a:ext>
              </a:extLst>
            </p:cNvPr>
            <p:cNvSpPr/>
            <p:nvPr/>
          </p:nvSpPr>
          <p:spPr>
            <a:xfrm>
              <a:off x="5197699" y="3405511"/>
              <a:ext cx="219371" cy="383974"/>
            </a:xfrm>
            <a:prstGeom prst="flowChartSort">
              <a:avLst/>
            </a:prstGeom>
            <a:solidFill>
              <a:srgbClr val="CC3300"/>
            </a:solidFill>
            <a:ln>
              <a:solidFill>
                <a:srgbClr val="984807"/>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sp>
        <p:nvSpPr>
          <p:cNvPr id="54" name="Légende sans bordure 1 53">
            <a:extLst>
              <a:ext uri="{FF2B5EF4-FFF2-40B4-BE49-F238E27FC236}">
                <a16:creationId xmlns:a16="http://schemas.microsoft.com/office/drawing/2014/main" id="{9EED02D4-EE7F-B54C-B0CC-0EB437565A8E}"/>
              </a:ext>
            </a:extLst>
          </p:cNvPr>
          <p:cNvSpPr>
            <a:spLocks/>
          </p:cNvSpPr>
          <p:nvPr/>
        </p:nvSpPr>
        <p:spPr>
          <a:xfrm>
            <a:off x="8316297" y="1165572"/>
            <a:ext cx="1066800" cy="1143000"/>
          </a:xfrm>
          <a:prstGeom prst="callout1">
            <a:avLst>
              <a:gd name="adj1" fmla="val 96181"/>
              <a:gd name="adj2" fmla="val 43064"/>
              <a:gd name="adj3" fmla="val 156237"/>
              <a:gd name="adj4" fmla="val -4634"/>
            </a:avLst>
          </a:prstGeom>
          <a:noFill/>
          <a:ln>
            <a:solidFill>
              <a:srgbClr val="A94300"/>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algn="r">
              <a:defRPr/>
            </a:pPr>
            <a:r>
              <a:rPr lang="fr-FR" sz="1050" dirty="0">
                <a:solidFill>
                  <a:srgbClr val="A94300"/>
                </a:solidFill>
                <a:latin typeface="Cambria" charset="0"/>
              </a:rPr>
              <a:t>Remobilisation concepts dans </a:t>
            </a:r>
            <a:r>
              <a:rPr lang="fr-FR" sz="1050" dirty="0">
                <a:solidFill>
                  <a:srgbClr val="515C07"/>
                </a:solidFill>
                <a:latin typeface="Cambria" charset="0"/>
              </a:rPr>
              <a:t>nouvelle situation </a:t>
            </a:r>
            <a:r>
              <a:rPr lang="fr-FR" sz="1050" dirty="0">
                <a:solidFill>
                  <a:srgbClr val="A94300"/>
                </a:solidFill>
                <a:latin typeface="Cambria" charset="0"/>
              </a:rPr>
              <a:t>(</a:t>
            </a:r>
            <a:r>
              <a:rPr lang="fr-FR" sz="1050" b="1" dirty="0">
                <a:solidFill>
                  <a:srgbClr val="515C07"/>
                </a:solidFill>
                <a:latin typeface="Cambria" charset="0"/>
              </a:rPr>
              <a:t>évaluation</a:t>
            </a:r>
            <a:r>
              <a:rPr lang="fr-FR" sz="1050" dirty="0">
                <a:solidFill>
                  <a:srgbClr val="515C07"/>
                </a:solidFill>
                <a:latin typeface="Cambria" charset="0"/>
              </a:rPr>
              <a:t> / autre cas</a:t>
            </a:r>
            <a:r>
              <a:rPr lang="fr-FR" sz="1050" dirty="0">
                <a:solidFill>
                  <a:srgbClr val="A94300"/>
                </a:solidFill>
                <a:latin typeface="Cambria" charset="0"/>
              </a:rPr>
              <a:t>)</a:t>
            </a:r>
          </a:p>
        </p:txBody>
      </p:sp>
      <p:sp>
        <p:nvSpPr>
          <p:cNvPr id="55" name="Trier 54">
            <a:extLst>
              <a:ext uri="{FF2B5EF4-FFF2-40B4-BE49-F238E27FC236}">
                <a16:creationId xmlns:a16="http://schemas.microsoft.com/office/drawing/2014/main" id="{975DB632-32BE-5A40-8B16-3AE4E0419D9B}"/>
              </a:ext>
            </a:extLst>
          </p:cNvPr>
          <p:cNvSpPr/>
          <p:nvPr/>
        </p:nvSpPr>
        <p:spPr bwMode="auto">
          <a:xfrm>
            <a:off x="8897265" y="2863219"/>
            <a:ext cx="158750" cy="280987"/>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dirty="0"/>
          </a:p>
        </p:txBody>
      </p:sp>
      <p:sp>
        <p:nvSpPr>
          <p:cNvPr id="56" name="Trier 55">
            <a:extLst>
              <a:ext uri="{FF2B5EF4-FFF2-40B4-BE49-F238E27FC236}">
                <a16:creationId xmlns:a16="http://schemas.microsoft.com/office/drawing/2014/main" id="{42E0F27D-1949-C64C-85B7-79EB90B732ED}"/>
              </a:ext>
            </a:extLst>
          </p:cNvPr>
          <p:cNvSpPr/>
          <p:nvPr/>
        </p:nvSpPr>
        <p:spPr bwMode="auto">
          <a:xfrm>
            <a:off x="9641803" y="3102931"/>
            <a:ext cx="157162" cy="279400"/>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dirty="0"/>
          </a:p>
        </p:txBody>
      </p:sp>
      <p:grpSp>
        <p:nvGrpSpPr>
          <p:cNvPr id="57" name="Grouper 31">
            <a:extLst>
              <a:ext uri="{FF2B5EF4-FFF2-40B4-BE49-F238E27FC236}">
                <a16:creationId xmlns:a16="http://schemas.microsoft.com/office/drawing/2014/main" id="{AD5375B5-0F09-A64E-9762-C732F40C2405}"/>
              </a:ext>
            </a:extLst>
          </p:cNvPr>
          <p:cNvGrpSpPr>
            <a:grpSpLocks noChangeAspect="1"/>
          </p:cNvGrpSpPr>
          <p:nvPr/>
        </p:nvGrpSpPr>
        <p:grpSpPr bwMode="auto">
          <a:xfrm>
            <a:off x="9860704" y="3560131"/>
            <a:ext cx="196850" cy="287338"/>
            <a:chOff x="5197700" y="3405511"/>
            <a:chExt cx="272104" cy="395793"/>
          </a:xfrm>
        </p:grpSpPr>
        <p:sp>
          <p:nvSpPr>
            <p:cNvPr id="58" name="Trier 57">
              <a:extLst>
                <a:ext uri="{FF2B5EF4-FFF2-40B4-BE49-F238E27FC236}">
                  <a16:creationId xmlns:a16="http://schemas.microsoft.com/office/drawing/2014/main" id="{F2DFE413-5EA9-8944-8C5D-3B3F8C9D8D71}"/>
                </a:ext>
              </a:extLst>
            </p:cNvPr>
            <p:cNvSpPr/>
            <p:nvPr/>
          </p:nvSpPr>
          <p:spPr>
            <a:xfrm>
              <a:off x="5252559" y="3405511"/>
              <a:ext cx="217245" cy="384859"/>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59" name="Trier 58">
              <a:extLst>
                <a:ext uri="{FF2B5EF4-FFF2-40B4-BE49-F238E27FC236}">
                  <a16:creationId xmlns:a16="http://schemas.microsoft.com/office/drawing/2014/main" id="{3C9AEAC3-6293-BC46-8FB0-960E606934DB}"/>
                </a:ext>
              </a:extLst>
            </p:cNvPr>
            <p:cNvSpPr>
              <a:spLocks/>
            </p:cNvSpPr>
            <p:nvPr/>
          </p:nvSpPr>
          <p:spPr>
            <a:xfrm>
              <a:off x="5197700" y="3405511"/>
              <a:ext cx="217244" cy="395793"/>
            </a:xfrm>
            <a:prstGeom prst="flowChartSort">
              <a:avLst/>
            </a:prstGeom>
            <a:solidFill>
              <a:srgbClr val="9900CC"/>
            </a:solidFill>
            <a:ln>
              <a:solidFill>
                <a:srgbClr val="660066"/>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grpSp>
        <p:nvGrpSpPr>
          <p:cNvPr id="60" name="Grouper 31">
            <a:extLst>
              <a:ext uri="{FF2B5EF4-FFF2-40B4-BE49-F238E27FC236}">
                <a16:creationId xmlns:a16="http://schemas.microsoft.com/office/drawing/2014/main" id="{536E1221-E553-0F46-8484-67A70C015DF1}"/>
              </a:ext>
            </a:extLst>
          </p:cNvPr>
          <p:cNvGrpSpPr>
            <a:grpSpLocks noChangeAspect="1"/>
          </p:cNvGrpSpPr>
          <p:nvPr/>
        </p:nvGrpSpPr>
        <p:grpSpPr bwMode="auto">
          <a:xfrm>
            <a:off x="9525915" y="4017331"/>
            <a:ext cx="196850" cy="287338"/>
            <a:chOff x="5197700" y="3405511"/>
            <a:chExt cx="272104" cy="395793"/>
          </a:xfrm>
        </p:grpSpPr>
        <p:sp>
          <p:nvSpPr>
            <p:cNvPr id="61" name="Trier 60">
              <a:extLst>
                <a:ext uri="{FF2B5EF4-FFF2-40B4-BE49-F238E27FC236}">
                  <a16:creationId xmlns:a16="http://schemas.microsoft.com/office/drawing/2014/main" id="{13D947A7-D97C-1942-8659-183B22CCFDFC}"/>
                </a:ext>
              </a:extLst>
            </p:cNvPr>
            <p:cNvSpPr/>
            <p:nvPr/>
          </p:nvSpPr>
          <p:spPr>
            <a:xfrm>
              <a:off x="5252560" y="3405511"/>
              <a:ext cx="217244" cy="384859"/>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62" name="Trier 61">
              <a:extLst>
                <a:ext uri="{FF2B5EF4-FFF2-40B4-BE49-F238E27FC236}">
                  <a16:creationId xmlns:a16="http://schemas.microsoft.com/office/drawing/2014/main" id="{A1AA38E1-196A-F640-B499-AD83CC307B2B}"/>
                </a:ext>
              </a:extLst>
            </p:cNvPr>
            <p:cNvSpPr>
              <a:spLocks/>
            </p:cNvSpPr>
            <p:nvPr/>
          </p:nvSpPr>
          <p:spPr>
            <a:xfrm>
              <a:off x="5197700" y="3405511"/>
              <a:ext cx="217245" cy="395793"/>
            </a:xfrm>
            <a:prstGeom prst="flowChartSort">
              <a:avLst/>
            </a:prstGeom>
            <a:solidFill>
              <a:srgbClr val="9900CC"/>
            </a:solidFill>
            <a:ln>
              <a:solidFill>
                <a:srgbClr val="660066"/>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grpSp>
        <p:nvGrpSpPr>
          <p:cNvPr id="63" name="Grouper 31">
            <a:extLst>
              <a:ext uri="{FF2B5EF4-FFF2-40B4-BE49-F238E27FC236}">
                <a16:creationId xmlns:a16="http://schemas.microsoft.com/office/drawing/2014/main" id="{4A1025C4-B703-1A41-99B5-2CD542371BDA}"/>
              </a:ext>
            </a:extLst>
          </p:cNvPr>
          <p:cNvGrpSpPr>
            <a:grpSpLocks noChangeAspect="1"/>
          </p:cNvGrpSpPr>
          <p:nvPr/>
        </p:nvGrpSpPr>
        <p:grpSpPr bwMode="auto">
          <a:xfrm>
            <a:off x="8916315" y="3879219"/>
            <a:ext cx="196850" cy="287337"/>
            <a:chOff x="5197700" y="3405511"/>
            <a:chExt cx="272104" cy="395793"/>
          </a:xfrm>
        </p:grpSpPr>
        <p:sp>
          <p:nvSpPr>
            <p:cNvPr id="64" name="Trier 63">
              <a:extLst>
                <a:ext uri="{FF2B5EF4-FFF2-40B4-BE49-F238E27FC236}">
                  <a16:creationId xmlns:a16="http://schemas.microsoft.com/office/drawing/2014/main" id="{1724C0FC-A0C3-9B42-AFAE-699A474C6014}"/>
                </a:ext>
              </a:extLst>
            </p:cNvPr>
            <p:cNvSpPr/>
            <p:nvPr/>
          </p:nvSpPr>
          <p:spPr>
            <a:xfrm>
              <a:off x="5252560" y="3405511"/>
              <a:ext cx="217244" cy="384860"/>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65" name="Trier 64">
              <a:extLst>
                <a:ext uri="{FF2B5EF4-FFF2-40B4-BE49-F238E27FC236}">
                  <a16:creationId xmlns:a16="http://schemas.microsoft.com/office/drawing/2014/main" id="{9A7069BA-DD92-6A44-9F97-1EA971CA803F}"/>
                </a:ext>
              </a:extLst>
            </p:cNvPr>
            <p:cNvSpPr>
              <a:spLocks/>
            </p:cNvSpPr>
            <p:nvPr/>
          </p:nvSpPr>
          <p:spPr>
            <a:xfrm>
              <a:off x="5197700" y="3405511"/>
              <a:ext cx="217245" cy="395793"/>
            </a:xfrm>
            <a:prstGeom prst="flowChartSort">
              <a:avLst/>
            </a:prstGeom>
            <a:solidFill>
              <a:srgbClr val="9900CC"/>
            </a:solidFill>
            <a:ln>
              <a:solidFill>
                <a:srgbClr val="660066"/>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grpSp>
        <p:nvGrpSpPr>
          <p:cNvPr id="66" name="Grouper 31">
            <a:extLst>
              <a:ext uri="{FF2B5EF4-FFF2-40B4-BE49-F238E27FC236}">
                <a16:creationId xmlns:a16="http://schemas.microsoft.com/office/drawing/2014/main" id="{25E95713-CEB5-7F40-8DDF-89469A78DE7E}"/>
              </a:ext>
            </a:extLst>
          </p:cNvPr>
          <p:cNvGrpSpPr>
            <a:grpSpLocks noChangeAspect="1"/>
          </p:cNvGrpSpPr>
          <p:nvPr/>
        </p:nvGrpSpPr>
        <p:grpSpPr bwMode="auto">
          <a:xfrm>
            <a:off x="8835353" y="3202944"/>
            <a:ext cx="196850" cy="287337"/>
            <a:chOff x="5197700" y="3405511"/>
            <a:chExt cx="272104" cy="395793"/>
          </a:xfrm>
        </p:grpSpPr>
        <p:sp>
          <p:nvSpPr>
            <p:cNvPr id="67" name="Trier 66">
              <a:extLst>
                <a:ext uri="{FF2B5EF4-FFF2-40B4-BE49-F238E27FC236}">
                  <a16:creationId xmlns:a16="http://schemas.microsoft.com/office/drawing/2014/main" id="{2A262C38-1FBA-314C-BC1F-E71560F18320}"/>
                </a:ext>
              </a:extLst>
            </p:cNvPr>
            <p:cNvSpPr/>
            <p:nvPr/>
          </p:nvSpPr>
          <p:spPr>
            <a:xfrm>
              <a:off x="5252559" y="3405511"/>
              <a:ext cx="217245" cy="384860"/>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68" name="Trier 67">
              <a:extLst>
                <a:ext uri="{FF2B5EF4-FFF2-40B4-BE49-F238E27FC236}">
                  <a16:creationId xmlns:a16="http://schemas.microsoft.com/office/drawing/2014/main" id="{2DC57F05-D9D0-B048-8985-EEB2CD529567}"/>
                </a:ext>
              </a:extLst>
            </p:cNvPr>
            <p:cNvSpPr>
              <a:spLocks/>
            </p:cNvSpPr>
            <p:nvPr/>
          </p:nvSpPr>
          <p:spPr>
            <a:xfrm>
              <a:off x="5197700" y="3405511"/>
              <a:ext cx="217244" cy="395793"/>
            </a:xfrm>
            <a:prstGeom prst="flowChartSort">
              <a:avLst/>
            </a:prstGeom>
            <a:solidFill>
              <a:srgbClr val="9900CC"/>
            </a:solidFill>
            <a:ln>
              <a:solidFill>
                <a:srgbClr val="660066"/>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grpSp>
        <p:nvGrpSpPr>
          <p:cNvPr id="69" name="Grouper 31">
            <a:extLst>
              <a:ext uri="{FF2B5EF4-FFF2-40B4-BE49-F238E27FC236}">
                <a16:creationId xmlns:a16="http://schemas.microsoft.com/office/drawing/2014/main" id="{8B058B2E-1414-6F43-AA64-C328A318ADFE}"/>
              </a:ext>
            </a:extLst>
          </p:cNvPr>
          <p:cNvGrpSpPr>
            <a:grpSpLocks noChangeAspect="1"/>
          </p:cNvGrpSpPr>
          <p:nvPr/>
        </p:nvGrpSpPr>
        <p:grpSpPr bwMode="auto">
          <a:xfrm>
            <a:off x="9983115" y="2721931"/>
            <a:ext cx="196850" cy="287338"/>
            <a:chOff x="5197700" y="3405511"/>
            <a:chExt cx="272104" cy="395793"/>
          </a:xfrm>
        </p:grpSpPr>
        <p:sp>
          <p:nvSpPr>
            <p:cNvPr id="70" name="Trier 69">
              <a:extLst>
                <a:ext uri="{FF2B5EF4-FFF2-40B4-BE49-F238E27FC236}">
                  <a16:creationId xmlns:a16="http://schemas.microsoft.com/office/drawing/2014/main" id="{1442AD68-13DD-9443-B8DC-A0A8D83A37E4}"/>
                </a:ext>
              </a:extLst>
            </p:cNvPr>
            <p:cNvSpPr/>
            <p:nvPr/>
          </p:nvSpPr>
          <p:spPr>
            <a:xfrm>
              <a:off x="5252560" y="3405511"/>
              <a:ext cx="217244" cy="384859"/>
            </a:xfrm>
            <a:prstGeom prst="flowChartSort">
              <a:avLst/>
            </a:prstGeom>
            <a:solidFill>
              <a:srgbClr val="515C07"/>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sp>
          <p:nvSpPr>
            <p:cNvPr id="71" name="Trier 70">
              <a:extLst>
                <a:ext uri="{FF2B5EF4-FFF2-40B4-BE49-F238E27FC236}">
                  <a16:creationId xmlns:a16="http://schemas.microsoft.com/office/drawing/2014/main" id="{10383A42-97EE-B643-AE86-A6618891EA31}"/>
                </a:ext>
              </a:extLst>
            </p:cNvPr>
            <p:cNvSpPr>
              <a:spLocks/>
            </p:cNvSpPr>
            <p:nvPr/>
          </p:nvSpPr>
          <p:spPr>
            <a:xfrm>
              <a:off x="5197700" y="3405511"/>
              <a:ext cx="217245" cy="395793"/>
            </a:xfrm>
            <a:prstGeom prst="flowChartSort">
              <a:avLst/>
            </a:prstGeom>
            <a:solidFill>
              <a:srgbClr val="9900CC"/>
            </a:solidFill>
            <a:ln>
              <a:solidFill>
                <a:srgbClr val="660066"/>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sz="1600"/>
            </a:p>
          </p:txBody>
        </p:sp>
      </p:grpSp>
      <p:sp>
        <p:nvSpPr>
          <p:cNvPr id="72" name="Accolade fermante 71">
            <a:extLst>
              <a:ext uri="{FF2B5EF4-FFF2-40B4-BE49-F238E27FC236}">
                <a16:creationId xmlns:a16="http://schemas.microsoft.com/office/drawing/2014/main" id="{1BBA60E1-0A75-A74A-8551-5A80D907B9E7}"/>
              </a:ext>
            </a:extLst>
          </p:cNvPr>
          <p:cNvSpPr/>
          <p:nvPr/>
        </p:nvSpPr>
        <p:spPr>
          <a:xfrm rot="1533825">
            <a:off x="10244078" y="2709678"/>
            <a:ext cx="175390" cy="1879772"/>
          </a:xfrm>
          <a:prstGeom prst="rightBrace">
            <a:avLst/>
          </a:prstGeom>
          <a:ln>
            <a:solidFill>
              <a:srgbClr val="9900CC"/>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fr-FR" sz="1600"/>
          </a:p>
        </p:txBody>
      </p:sp>
      <p:sp>
        <p:nvSpPr>
          <p:cNvPr id="73" name="Légende sans bordure 1 72">
            <a:extLst>
              <a:ext uri="{FF2B5EF4-FFF2-40B4-BE49-F238E27FC236}">
                <a16:creationId xmlns:a16="http://schemas.microsoft.com/office/drawing/2014/main" id="{9E9A65D2-35B6-1B4F-89B9-36756BA30766}"/>
              </a:ext>
            </a:extLst>
          </p:cNvPr>
          <p:cNvSpPr>
            <a:spLocks/>
          </p:cNvSpPr>
          <p:nvPr/>
        </p:nvSpPr>
        <p:spPr>
          <a:xfrm>
            <a:off x="10456687" y="3883917"/>
            <a:ext cx="1600200" cy="1524000"/>
          </a:xfrm>
          <a:prstGeom prst="callout1">
            <a:avLst>
              <a:gd name="adj1" fmla="val -1055"/>
              <a:gd name="adj2" fmla="val 23165"/>
              <a:gd name="adj3" fmla="val -11751"/>
              <a:gd name="adj4" fmla="val 613"/>
            </a:avLst>
          </a:prstGeom>
          <a:noFill/>
          <a:ln>
            <a:solidFill>
              <a:srgbClr val="9900CC"/>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a:lstStyle/>
          <a:p>
            <a:pPr marL="88900" indent="-88900">
              <a:defRPr/>
            </a:pPr>
            <a:r>
              <a:rPr lang="fr-FR" sz="1050" dirty="0">
                <a:solidFill>
                  <a:srgbClr val="9900CC"/>
                </a:solidFill>
                <a:latin typeface="Cambria" charset="0"/>
              </a:rPr>
              <a:t>- Réajustement</a:t>
            </a:r>
            <a:r>
              <a:rPr lang="fr-FR" sz="1050" dirty="0">
                <a:solidFill>
                  <a:srgbClr val="9900CC"/>
                </a:solidFill>
                <a:latin typeface="Cambria"/>
                <a:cs typeface="Cambria"/>
              </a:rPr>
              <a:t> </a:t>
            </a:r>
            <a:r>
              <a:rPr lang="fr-FR" sz="1050" dirty="0">
                <a:solidFill>
                  <a:srgbClr val="9900CC"/>
                </a:solidFill>
                <a:latin typeface="Cambria" charset="0"/>
              </a:rPr>
              <a:t>par prof si nécessaire (choix visites, concepts, connaissances, pilotage séquence,</a:t>
            </a:r>
            <a:r>
              <a:rPr lang="is-IS" sz="1050" dirty="0">
                <a:solidFill>
                  <a:srgbClr val="9900CC"/>
                </a:solidFill>
                <a:latin typeface="Cambria" charset="0"/>
              </a:rPr>
              <a:t>…)</a:t>
            </a:r>
          </a:p>
          <a:p>
            <a:pPr marL="88900" indent="-88900">
              <a:defRPr/>
            </a:pPr>
            <a:r>
              <a:rPr lang="fr-FR" sz="1050" dirty="0">
                <a:solidFill>
                  <a:srgbClr val="9900CC"/>
                </a:solidFill>
                <a:latin typeface="Cambria" charset="0"/>
              </a:rPr>
              <a:t>- Nouveau cycle : autres apprenants</a:t>
            </a:r>
            <a:r>
              <a:rPr lang="is-IS" sz="1050" dirty="0">
                <a:solidFill>
                  <a:srgbClr val="9900CC"/>
                </a:solidFill>
                <a:latin typeface="Cambria" charset="0"/>
              </a:rPr>
              <a:t>… </a:t>
            </a:r>
          </a:p>
          <a:p>
            <a:pPr marL="88900" indent="-88900">
              <a:defRPr/>
            </a:pPr>
            <a:r>
              <a:rPr lang="is-IS" sz="1050" dirty="0">
                <a:solidFill>
                  <a:srgbClr val="9900CC"/>
                </a:solidFill>
                <a:latin typeface="Cambria" charset="0"/>
              </a:rPr>
              <a:t>- Objectif de conforter pratique pédagogique innovante</a:t>
            </a:r>
            <a:endParaRPr lang="fr-FR" sz="1050" dirty="0">
              <a:solidFill>
                <a:srgbClr val="9900CC"/>
              </a:solidFill>
              <a:latin typeface="Cambria" charset="0"/>
            </a:endParaRPr>
          </a:p>
        </p:txBody>
      </p:sp>
      <p:sp>
        <p:nvSpPr>
          <p:cNvPr id="74" name="ZoneTexte 73">
            <a:extLst>
              <a:ext uri="{FF2B5EF4-FFF2-40B4-BE49-F238E27FC236}">
                <a16:creationId xmlns:a16="http://schemas.microsoft.com/office/drawing/2014/main" id="{1236F8BB-5833-6240-A8BC-3B59F3FBA584}"/>
              </a:ext>
            </a:extLst>
          </p:cNvPr>
          <p:cNvSpPr txBox="1"/>
          <p:nvPr/>
        </p:nvSpPr>
        <p:spPr>
          <a:xfrm>
            <a:off x="5394513" y="3067193"/>
            <a:ext cx="505723" cy="261610"/>
          </a:xfrm>
          <a:prstGeom prst="rect">
            <a:avLst/>
          </a:prstGeom>
          <a:noFill/>
        </p:spPr>
        <p:txBody>
          <a:bodyPr wrap="square" rtlCol="0">
            <a:spAutoFit/>
          </a:bodyPr>
          <a:lstStyle/>
          <a:p>
            <a:pPr algn="ctr"/>
            <a:r>
              <a:rPr lang="fr-FR" sz="1100" b="1" dirty="0">
                <a:highlight>
                  <a:srgbClr val="FFFF00"/>
                </a:highlight>
                <a:latin typeface="Calibri" panose="020F0502020204030204" pitchFamily="34" charset="0"/>
                <a:cs typeface="Calibri" panose="020F0502020204030204" pitchFamily="34" charset="0"/>
              </a:rPr>
              <a:t>[R/A] </a:t>
            </a:r>
          </a:p>
        </p:txBody>
      </p:sp>
      <p:sp>
        <p:nvSpPr>
          <p:cNvPr id="75" name="ZoneTexte 74">
            <a:extLst>
              <a:ext uri="{FF2B5EF4-FFF2-40B4-BE49-F238E27FC236}">
                <a16:creationId xmlns:a16="http://schemas.microsoft.com/office/drawing/2014/main" id="{7E821B79-64D7-DC45-803C-B3ACEA910230}"/>
              </a:ext>
            </a:extLst>
          </p:cNvPr>
          <p:cNvSpPr txBox="1"/>
          <p:nvPr/>
        </p:nvSpPr>
        <p:spPr>
          <a:xfrm>
            <a:off x="5131845" y="4100006"/>
            <a:ext cx="505723" cy="261610"/>
          </a:xfrm>
          <a:prstGeom prst="rect">
            <a:avLst/>
          </a:prstGeom>
          <a:noFill/>
        </p:spPr>
        <p:txBody>
          <a:bodyPr wrap="square" rtlCol="0">
            <a:spAutoFit/>
          </a:bodyPr>
          <a:lstStyle/>
          <a:p>
            <a:pPr algn="ctr"/>
            <a:r>
              <a:rPr lang="fr-FR" sz="1100" b="1" dirty="0">
                <a:highlight>
                  <a:srgbClr val="FFFF00"/>
                </a:highlight>
                <a:latin typeface="Calibri" panose="020F0502020204030204" pitchFamily="34" charset="0"/>
                <a:cs typeface="Calibri" panose="020F0502020204030204" pitchFamily="34" charset="0"/>
              </a:rPr>
              <a:t>[R/A] </a:t>
            </a:r>
          </a:p>
        </p:txBody>
      </p:sp>
      <p:sp>
        <p:nvSpPr>
          <p:cNvPr id="76" name="ZoneTexte 75">
            <a:extLst>
              <a:ext uri="{FF2B5EF4-FFF2-40B4-BE49-F238E27FC236}">
                <a16:creationId xmlns:a16="http://schemas.microsoft.com/office/drawing/2014/main" id="{D4D7B48D-BEC5-884F-8EAA-4F981F569D93}"/>
              </a:ext>
            </a:extLst>
          </p:cNvPr>
          <p:cNvSpPr txBox="1"/>
          <p:nvPr/>
        </p:nvSpPr>
        <p:spPr>
          <a:xfrm>
            <a:off x="5936684" y="4560609"/>
            <a:ext cx="505723" cy="261610"/>
          </a:xfrm>
          <a:prstGeom prst="rect">
            <a:avLst/>
          </a:prstGeom>
          <a:noFill/>
        </p:spPr>
        <p:txBody>
          <a:bodyPr wrap="square" rtlCol="0">
            <a:spAutoFit/>
          </a:bodyPr>
          <a:lstStyle/>
          <a:p>
            <a:pPr algn="ctr"/>
            <a:r>
              <a:rPr lang="fr-FR" sz="1100" b="1" dirty="0">
                <a:highlight>
                  <a:srgbClr val="FFFF00"/>
                </a:highlight>
                <a:latin typeface="Calibri" panose="020F0502020204030204" pitchFamily="34" charset="0"/>
                <a:cs typeface="Calibri" panose="020F0502020204030204" pitchFamily="34" charset="0"/>
              </a:rPr>
              <a:t>[R/A] </a:t>
            </a:r>
          </a:p>
        </p:txBody>
      </p:sp>
      <p:sp>
        <p:nvSpPr>
          <p:cNvPr id="77" name="ZoneTexte 76">
            <a:extLst>
              <a:ext uri="{FF2B5EF4-FFF2-40B4-BE49-F238E27FC236}">
                <a16:creationId xmlns:a16="http://schemas.microsoft.com/office/drawing/2014/main" id="{B458EE18-E580-284B-9F7C-BF8C09C5C3B6}"/>
              </a:ext>
            </a:extLst>
          </p:cNvPr>
          <p:cNvSpPr txBox="1"/>
          <p:nvPr/>
        </p:nvSpPr>
        <p:spPr>
          <a:xfrm>
            <a:off x="7782944" y="3442841"/>
            <a:ext cx="505723" cy="261610"/>
          </a:xfrm>
          <a:prstGeom prst="rect">
            <a:avLst/>
          </a:prstGeom>
          <a:noFill/>
        </p:spPr>
        <p:txBody>
          <a:bodyPr wrap="square" rtlCol="0">
            <a:spAutoFit/>
          </a:bodyPr>
          <a:lstStyle/>
          <a:p>
            <a:pPr algn="ctr"/>
            <a:r>
              <a:rPr lang="fr-FR" sz="1100" b="1" dirty="0">
                <a:highlight>
                  <a:srgbClr val="FFFF00"/>
                </a:highlight>
                <a:latin typeface="Calibri" panose="020F0502020204030204" pitchFamily="34" charset="0"/>
                <a:cs typeface="Calibri" panose="020F0502020204030204" pitchFamily="34" charset="0"/>
              </a:rPr>
              <a:t>[R/A] </a:t>
            </a:r>
          </a:p>
        </p:txBody>
      </p:sp>
      <p:sp>
        <p:nvSpPr>
          <p:cNvPr id="78" name="ZoneTexte 77">
            <a:extLst>
              <a:ext uri="{FF2B5EF4-FFF2-40B4-BE49-F238E27FC236}">
                <a16:creationId xmlns:a16="http://schemas.microsoft.com/office/drawing/2014/main" id="{0208DECE-8F6E-8849-BA7E-48C364A00CD4}"/>
              </a:ext>
            </a:extLst>
          </p:cNvPr>
          <p:cNvSpPr txBox="1"/>
          <p:nvPr/>
        </p:nvSpPr>
        <p:spPr>
          <a:xfrm>
            <a:off x="7088013" y="3971585"/>
            <a:ext cx="505723" cy="261610"/>
          </a:xfrm>
          <a:prstGeom prst="rect">
            <a:avLst/>
          </a:prstGeom>
          <a:noFill/>
        </p:spPr>
        <p:txBody>
          <a:bodyPr wrap="square" rtlCol="0">
            <a:spAutoFit/>
          </a:bodyPr>
          <a:lstStyle/>
          <a:p>
            <a:pPr algn="ctr"/>
            <a:r>
              <a:rPr lang="fr-FR" sz="1100" b="1" dirty="0">
                <a:highlight>
                  <a:srgbClr val="FFFF00"/>
                </a:highlight>
                <a:latin typeface="Calibri" panose="020F0502020204030204" pitchFamily="34" charset="0"/>
                <a:cs typeface="Calibri" panose="020F0502020204030204" pitchFamily="34" charset="0"/>
              </a:rPr>
              <a:t>[R/A] </a:t>
            </a:r>
          </a:p>
        </p:txBody>
      </p:sp>
      <p:sp>
        <p:nvSpPr>
          <p:cNvPr id="79" name="ZoneTexte 78">
            <a:extLst>
              <a:ext uri="{FF2B5EF4-FFF2-40B4-BE49-F238E27FC236}">
                <a16:creationId xmlns:a16="http://schemas.microsoft.com/office/drawing/2014/main" id="{EEE1079A-4B11-9C45-A1D4-608D671A07CF}"/>
              </a:ext>
            </a:extLst>
          </p:cNvPr>
          <p:cNvSpPr txBox="1"/>
          <p:nvPr/>
        </p:nvSpPr>
        <p:spPr>
          <a:xfrm>
            <a:off x="8075571" y="2663390"/>
            <a:ext cx="505723" cy="261610"/>
          </a:xfrm>
          <a:prstGeom prst="rect">
            <a:avLst/>
          </a:prstGeom>
          <a:noFill/>
        </p:spPr>
        <p:txBody>
          <a:bodyPr wrap="square" rtlCol="0">
            <a:spAutoFit/>
          </a:bodyPr>
          <a:lstStyle/>
          <a:p>
            <a:pPr algn="ctr"/>
            <a:r>
              <a:rPr lang="fr-FR" sz="1100" b="1" dirty="0">
                <a:highlight>
                  <a:srgbClr val="FFFF00"/>
                </a:highlight>
                <a:latin typeface="Calibri" panose="020F0502020204030204" pitchFamily="34" charset="0"/>
                <a:cs typeface="Calibri" panose="020F0502020204030204" pitchFamily="34" charset="0"/>
              </a:rPr>
              <a:t>[R/A] </a:t>
            </a:r>
          </a:p>
        </p:txBody>
      </p:sp>
      <p:sp>
        <p:nvSpPr>
          <p:cNvPr id="80" name="ZoneTexte 79">
            <a:extLst>
              <a:ext uri="{FF2B5EF4-FFF2-40B4-BE49-F238E27FC236}">
                <a16:creationId xmlns:a16="http://schemas.microsoft.com/office/drawing/2014/main" id="{3DFA1B24-519E-F342-8446-C7E6CFE2A9A2}"/>
              </a:ext>
            </a:extLst>
          </p:cNvPr>
          <p:cNvSpPr txBox="1"/>
          <p:nvPr/>
        </p:nvSpPr>
        <p:spPr>
          <a:xfrm>
            <a:off x="8779341" y="4158782"/>
            <a:ext cx="505723" cy="261610"/>
          </a:xfrm>
          <a:prstGeom prst="rect">
            <a:avLst/>
          </a:prstGeom>
          <a:noFill/>
        </p:spPr>
        <p:txBody>
          <a:bodyPr wrap="square" rtlCol="0">
            <a:spAutoFit/>
          </a:bodyPr>
          <a:lstStyle/>
          <a:p>
            <a:pPr algn="ctr"/>
            <a:r>
              <a:rPr lang="fr-FR" sz="1100" b="1" dirty="0">
                <a:highlight>
                  <a:srgbClr val="FFFF00"/>
                </a:highlight>
                <a:latin typeface="Calibri" panose="020F0502020204030204" pitchFamily="34" charset="0"/>
                <a:cs typeface="Calibri" panose="020F0502020204030204" pitchFamily="34" charset="0"/>
              </a:rPr>
              <a:t>[R/A] </a:t>
            </a:r>
          </a:p>
        </p:txBody>
      </p:sp>
      <p:sp>
        <p:nvSpPr>
          <p:cNvPr id="81" name="ZoneTexte 80">
            <a:extLst>
              <a:ext uri="{FF2B5EF4-FFF2-40B4-BE49-F238E27FC236}">
                <a16:creationId xmlns:a16="http://schemas.microsoft.com/office/drawing/2014/main" id="{7638EB3F-A50D-5C40-B27D-A83388FB18C3}"/>
              </a:ext>
            </a:extLst>
          </p:cNvPr>
          <p:cNvSpPr txBox="1"/>
          <p:nvPr/>
        </p:nvSpPr>
        <p:spPr>
          <a:xfrm>
            <a:off x="8866643" y="2635923"/>
            <a:ext cx="505723" cy="261610"/>
          </a:xfrm>
          <a:prstGeom prst="rect">
            <a:avLst/>
          </a:prstGeom>
          <a:noFill/>
        </p:spPr>
        <p:txBody>
          <a:bodyPr wrap="square" rtlCol="0">
            <a:spAutoFit/>
          </a:bodyPr>
          <a:lstStyle/>
          <a:p>
            <a:pPr algn="ctr"/>
            <a:r>
              <a:rPr lang="fr-FR" sz="1100" b="1" dirty="0">
                <a:highlight>
                  <a:srgbClr val="FFFF00"/>
                </a:highlight>
                <a:latin typeface="Calibri" panose="020F0502020204030204" pitchFamily="34" charset="0"/>
                <a:cs typeface="Calibri" panose="020F0502020204030204" pitchFamily="34" charset="0"/>
              </a:rPr>
              <a:t>[R/A] </a:t>
            </a:r>
          </a:p>
        </p:txBody>
      </p:sp>
      <p:sp>
        <p:nvSpPr>
          <p:cNvPr id="82" name="ZoneTexte 81">
            <a:extLst>
              <a:ext uri="{FF2B5EF4-FFF2-40B4-BE49-F238E27FC236}">
                <a16:creationId xmlns:a16="http://schemas.microsoft.com/office/drawing/2014/main" id="{F10CDC21-06A7-A44C-B737-B576FDF64807}"/>
              </a:ext>
            </a:extLst>
          </p:cNvPr>
          <p:cNvSpPr txBox="1"/>
          <p:nvPr/>
        </p:nvSpPr>
        <p:spPr>
          <a:xfrm>
            <a:off x="10306489" y="1534794"/>
            <a:ext cx="1627536" cy="438582"/>
          </a:xfrm>
          <a:prstGeom prst="rect">
            <a:avLst/>
          </a:prstGeom>
          <a:noFill/>
        </p:spPr>
        <p:txBody>
          <a:bodyPr wrap="square" rtlCol="0">
            <a:spAutoFit/>
          </a:bodyPr>
          <a:lstStyle/>
          <a:p>
            <a:pPr algn="r"/>
            <a:r>
              <a:rPr lang="fr-FR" sz="1200" dirty="0">
                <a:solidFill>
                  <a:srgbClr val="000000"/>
                </a:solidFill>
                <a:highlight>
                  <a:srgbClr val="FFFF00"/>
                </a:highlight>
                <a:latin typeface="Calibri" panose="020F0502020204030204" pitchFamily="34" charset="0"/>
                <a:cs typeface="Calibri" panose="020F0502020204030204" pitchFamily="34" charset="0"/>
              </a:rPr>
              <a:t>[</a:t>
            </a:r>
            <a:r>
              <a:rPr lang="fr-FR" sz="1200" b="1" dirty="0">
                <a:solidFill>
                  <a:srgbClr val="000000"/>
                </a:solidFill>
                <a:highlight>
                  <a:srgbClr val="FFFF00"/>
                </a:highlight>
                <a:latin typeface="Calibri" panose="020F0502020204030204" pitchFamily="34" charset="0"/>
                <a:cs typeface="Calibri" panose="020F0502020204030204" pitchFamily="34" charset="0"/>
              </a:rPr>
              <a:t>R/A</a:t>
            </a:r>
            <a:r>
              <a:rPr lang="fr-FR" sz="1200" dirty="0">
                <a:solidFill>
                  <a:srgbClr val="000000"/>
                </a:solidFill>
                <a:highlight>
                  <a:srgbClr val="FFFF00"/>
                </a:highlight>
                <a:latin typeface="Calibri" panose="020F0502020204030204" pitchFamily="34" charset="0"/>
                <a:cs typeface="Calibri" panose="020F0502020204030204" pitchFamily="34" charset="0"/>
              </a:rPr>
              <a:t>] </a:t>
            </a:r>
            <a:r>
              <a:rPr lang="fr-FR" sz="1050" dirty="0">
                <a:solidFill>
                  <a:schemeClr val="tx2"/>
                </a:solidFill>
                <a:latin typeface="Cambria"/>
                <a:cs typeface="Cambria"/>
              </a:rPr>
              <a:t>– réassurance / auto-évaluation</a:t>
            </a:r>
            <a:endParaRPr lang="fr-FR" sz="1100" b="1" dirty="0">
              <a:solidFill>
                <a:schemeClr val="tx2"/>
              </a:solidFill>
              <a:latin typeface="Cambria"/>
              <a:cs typeface="Cambria"/>
            </a:endParaRPr>
          </a:p>
        </p:txBody>
      </p:sp>
    </p:spTree>
    <p:extLst>
      <p:ext uri="{BB962C8B-B14F-4D97-AF65-F5344CB8AC3E}">
        <p14:creationId xmlns:p14="http://schemas.microsoft.com/office/powerpoint/2010/main" val="200350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55"/>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66"/>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63"/>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60"/>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7"/>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6"/>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69"/>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7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72"/>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75"/>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74"/>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76"/>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77"/>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79"/>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81"/>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80"/>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1" grpId="0"/>
      <p:bldP spid="13" grpId="0" animBg="1"/>
      <p:bldP spid="14" grpId="0" animBg="1"/>
      <p:bldP spid="15" grpId="0"/>
      <p:bldP spid="16" grpId="0" animBg="1"/>
      <p:bldP spid="17" grpId="0" animBg="1"/>
      <p:bldP spid="18" grpId="0" animBg="1"/>
      <p:bldP spid="19" grpId="0" animBg="1"/>
      <p:bldP spid="20" grpId="0" animBg="1"/>
      <p:bldP spid="21" grpId="0" animBg="1"/>
      <p:bldP spid="22"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4" grpId="0" animBg="1"/>
      <p:bldP spid="55" grpId="0" animBg="1"/>
      <p:bldP spid="56" grpId="0" animBg="1"/>
      <p:bldP spid="72" grpId="0" animBg="1"/>
      <p:bldP spid="73" grpId="0" animBg="1"/>
      <p:bldP spid="74" grpId="0"/>
      <p:bldP spid="75" grpId="0"/>
      <p:bldP spid="76" grpId="0"/>
      <p:bldP spid="77" grpId="0"/>
      <p:bldP spid="78" grpId="0"/>
      <p:bldP spid="79" grpId="0"/>
      <p:bldP spid="80" grpId="0"/>
      <p:bldP spid="81" grpId="0"/>
      <p:bldP spid="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BFE5989-D5B6-074C-AA71-66F5D49421CF}"/>
              </a:ext>
            </a:extLst>
          </p:cNvPr>
          <p:cNvSpPr txBox="1"/>
          <p:nvPr/>
        </p:nvSpPr>
        <p:spPr>
          <a:xfrm>
            <a:off x="1045028" y="1077686"/>
            <a:ext cx="10831285" cy="400110"/>
          </a:xfrm>
          <a:prstGeom prst="rect">
            <a:avLst/>
          </a:prstGeom>
          <a:noFill/>
        </p:spPr>
        <p:txBody>
          <a:bodyPr wrap="square" rtlCol="0">
            <a:spAutoFit/>
          </a:bodyPr>
          <a:lstStyle/>
          <a:p>
            <a:pPr>
              <a:spcAft>
                <a:spcPts val="600"/>
              </a:spcAft>
            </a:pPr>
            <a:r>
              <a:rPr lang="fr-FR" sz="2000" b="1" dirty="0"/>
              <a:t>La construction du concept de développement durable</a:t>
            </a:r>
            <a:endParaRPr lang="fr-FR" b="1" dirty="0">
              <a:solidFill>
                <a:srgbClr val="C00000"/>
              </a:solidFill>
            </a:endParaRPr>
          </a:p>
        </p:txBody>
      </p:sp>
      <p:sp>
        <p:nvSpPr>
          <p:cNvPr id="3" name="Espace réservé du texte 3">
            <a:extLst>
              <a:ext uri="{FF2B5EF4-FFF2-40B4-BE49-F238E27FC236}">
                <a16:creationId xmlns:a16="http://schemas.microsoft.com/office/drawing/2014/main" id="{F14645E0-9B0D-FC4B-9035-E6718201A1C6}"/>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3- Des instruments pour évaluer (3)</a:t>
            </a:r>
          </a:p>
        </p:txBody>
      </p:sp>
      <p:pic>
        <p:nvPicPr>
          <p:cNvPr id="6" name="17">
            <a:extLst>
              <a:ext uri="{FF2B5EF4-FFF2-40B4-BE49-F238E27FC236}">
                <a16:creationId xmlns:a16="http://schemas.microsoft.com/office/drawing/2014/main" id="{FD2B6952-AD13-3F47-A74C-0A98058E39BA}"/>
              </a:ext>
            </a:extLst>
          </p:cNvPr>
          <p:cNvPicPr>
            <a:picLocks noChangeAspect="1"/>
          </p:cNvPicPr>
          <p:nvPr/>
        </p:nvPicPr>
        <p:blipFill>
          <a:blip r:embed="rId3">
            <a:lum/>
            <a:alphaModFix/>
          </a:blip>
          <a:srcRect/>
          <a:stretch>
            <a:fillRect/>
          </a:stretch>
        </p:blipFill>
        <p:spPr>
          <a:xfrm>
            <a:off x="1225551" y="1573536"/>
            <a:ext cx="5184000" cy="1774052"/>
          </a:xfrm>
          <a:prstGeom prst="rect">
            <a:avLst/>
          </a:prstGeom>
          <a:ln>
            <a:noFill/>
            <a:prstDash/>
          </a:ln>
        </p:spPr>
      </p:pic>
      <p:pic>
        <p:nvPicPr>
          <p:cNvPr id="30" name="Image 29">
            <a:extLst>
              <a:ext uri="{FF2B5EF4-FFF2-40B4-BE49-F238E27FC236}">
                <a16:creationId xmlns:a16="http://schemas.microsoft.com/office/drawing/2014/main" id="{F28916CA-81A1-5F41-8BC2-32342A9F231E}"/>
              </a:ext>
            </a:extLst>
          </p:cNvPr>
          <p:cNvPicPr>
            <a:picLocks noChangeAspect="1"/>
          </p:cNvPicPr>
          <p:nvPr/>
        </p:nvPicPr>
        <p:blipFill>
          <a:blip r:embed="rId4"/>
          <a:stretch>
            <a:fillRect/>
          </a:stretch>
        </p:blipFill>
        <p:spPr>
          <a:xfrm>
            <a:off x="899774" y="3513665"/>
            <a:ext cx="5835554" cy="3327538"/>
          </a:xfrm>
          <a:prstGeom prst="rect">
            <a:avLst/>
          </a:prstGeom>
        </p:spPr>
      </p:pic>
      <p:sp>
        <p:nvSpPr>
          <p:cNvPr id="32" name="ZoneTexte 31">
            <a:extLst>
              <a:ext uri="{FF2B5EF4-FFF2-40B4-BE49-F238E27FC236}">
                <a16:creationId xmlns:a16="http://schemas.microsoft.com/office/drawing/2014/main" id="{26DF46AA-FE9A-3A48-BAE6-F5CA2A820390}"/>
              </a:ext>
            </a:extLst>
          </p:cNvPr>
          <p:cNvSpPr txBox="1"/>
          <p:nvPr/>
        </p:nvSpPr>
        <p:spPr>
          <a:xfrm>
            <a:off x="5043567" y="6471871"/>
            <a:ext cx="4556841" cy="400110"/>
          </a:xfrm>
          <a:prstGeom prst="rect">
            <a:avLst/>
          </a:prstGeom>
          <a:noFill/>
        </p:spPr>
        <p:txBody>
          <a:bodyPr wrap="square" rtlCol="0">
            <a:spAutoFit/>
          </a:bodyPr>
          <a:lstStyle/>
          <a:p>
            <a:pPr marL="285750" indent="-285750" algn="r">
              <a:spcAft>
                <a:spcPts val="600"/>
              </a:spcAft>
              <a:buFont typeface="Symbol" pitchFamily="2" charset="2"/>
              <a:buChar char="Þ"/>
            </a:pPr>
            <a:r>
              <a:rPr lang="fr-FR" sz="2000" b="1" dirty="0">
                <a:solidFill>
                  <a:srgbClr val="C00000"/>
                </a:solidFill>
              </a:rPr>
              <a:t>La durabilité, un concept pragmatique </a:t>
            </a:r>
          </a:p>
        </p:txBody>
      </p:sp>
      <p:grpSp>
        <p:nvGrpSpPr>
          <p:cNvPr id="36" name="Groupe 35">
            <a:extLst>
              <a:ext uri="{FF2B5EF4-FFF2-40B4-BE49-F238E27FC236}">
                <a16:creationId xmlns:a16="http://schemas.microsoft.com/office/drawing/2014/main" id="{9794BC01-96C7-CE4A-BCFA-A7E38F00B140}"/>
              </a:ext>
            </a:extLst>
          </p:cNvPr>
          <p:cNvGrpSpPr/>
          <p:nvPr/>
        </p:nvGrpSpPr>
        <p:grpSpPr>
          <a:xfrm>
            <a:off x="7159125" y="1639789"/>
            <a:ext cx="4556842" cy="4754955"/>
            <a:chOff x="1029788" y="1639789"/>
            <a:chExt cx="4556842" cy="4754955"/>
          </a:xfrm>
        </p:grpSpPr>
        <p:graphicFrame>
          <p:nvGraphicFramePr>
            <p:cNvPr id="31" name="Group 2">
              <a:extLst>
                <a:ext uri="{FF2B5EF4-FFF2-40B4-BE49-F238E27FC236}">
                  <a16:creationId xmlns:a16="http://schemas.microsoft.com/office/drawing/2014/main" id="{EA2BBF22-2124-A240-89A8-714F80CF0ED9}"/>
                </a:ext>
              </a:extLst>
            </p:cNvPr>
            <p:cNvGraphicFramePr>
              <a:graphicFrameLocks/>
            </p:cNvGraphicFramePr>
            <p:nvPr>
              <p:extLst>
                <p:ext uri="{D42A27DB-BD31-4B8C-83A1-F6EECF244321}">
                  <p14:modId xmlns:p14="http://schemas.microsoft.com/office/powerpoint/2010/main" val="8418851"/>
                </p:ext>
              </p:extLst>
            </p:nvPr>
          </p:nvGraphicFramePr>
          <p:xfrm>
            <a:off x="1029788" y="1639789"/>
            <a:ext cx="4556842" cy="4370771"/>
          </p:xfrm>
          <a:graphic>
            <a:graphicData uri="http://schemas.openxmlformats.org/drawingml/2006/table">
              <a:tbl>
                <a:tblPr/>
                <a:tblGrid>
                  <a:gridCol w="2259645">
                    <a:extLst>
                      <a:ext uri="{9D8B030D-6E8A-4147-A177-3AD203B41FA5}">
                        <a16:colId xmlns:a16="http://schemas.microsoft.com/office/drawing/2014/main" val="20000"/>
                      </a:ext>
                    </a:extLst>
                  </a:gridCol>
                  <a:gridCol w="2297197">
                    <a:extLst>
                      <a:ext uri="{9D8B030D-6E8A-4147-A177-3AD203B41FA5}">
                        <a16:colId xmlns:a16="http://schemas.microsoft.com/office/drawing/2014/main" val="20001"/>
                      </a:ext>
                    </a:extLst>
                  </a:gridCol>
                </a:tblGrid>
                <a:tr h="6021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rgbClr val="993300"/>
                            </a:solidFill>
                            <a:effectLst/>
                            <a:latin typeface="+mn-lt"/>
                            <a:ea typeface="MS PGothic" pitchFamily="34" charset="-128"/>
                          </a:rPr>
                          <a:t>DD comme aménagement du modèle existant</a:t>
                        </a:r>
                      </a:p>
                    </a:txBody>
                    <a:tcPr marT="45675" marB="45675"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rgbClr val="993300"/>
                            </a:solidFill>
                            <a:effectLst/>
                            <a:latin typeface="+mn-lt"/>
                            <a:ea typeface="MS PGothic" pitchFamily="34" charset="-128"/>
                          </a:rPr>
                          <a:t>DD comme rupture</a:t>
                        </a:r>
                      </a:p>
                    </a:txBody>
                    <a:tcPr marT="45675" marB="45675"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53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a:ln>
                              <a:noFill/>
                            </a:ln>
                            <a:solidFill>
                              <a:srgbClr val="993300"/>
                            </a:solidFill>
                            <a:effectLst>
                              <a:outerShdw blurRad="38100" dist="38100" dir="2700000" algn="tl">
                                <a:srgbClr val="C0C0C0"/>
                              </a:outerShdw>
                            </a:effectLst>
                            <a:latin typeface="+mn-lt"/>
                            <a:ea typeface="MS PGothic" pitchFamily="34" charset="-128"/>
                          </a:rPr>
                          <a:t>« durabilité faible » </a:t>
                        </a:r>
                      </a:p>
                    </a:txBody>
                    <a:tcPr marT="45675" marB="45675"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a:ln>
                              <a:noFill/>
                            </a:ln>
                            <a:solidFill>
                              <a:srgbClr val="993300"/>
                            </a:solidFill>
                            <a:effectLst>
                              <a:outerShdw blurRad="38100" dist="38100" dir="2700000" algn="tl">
                                <a:srgbClr val="C0C0C0"/>
                              </a:outerShdw>
                            </a:effectLst>
                            <a:latin typeface="+mn-lt"/>
                            <a:ea typeface="MS PGothic" pitchFamily="34" charset="-128"/>
                          </a:rPr>
                          <a:t>« durabilité forte »</a:t>
                        </a:r>
                        <a:r>
                          <a:rPr kumimoji="0" lang="fr-FR" sz="1200" b="1" i="0" u="none" strike="noStrike" cap="none" normalizeH="0" baseline="0" dirty="0">
                            <a:ln>
                              <a:noFill/>
                            </a:ln>
                            <a:solidFill>
                              <a:srgbClr val="993300"/>
                            </a:solidFill>
                            <a:effectLst/>
                            <a:latin typeface="+mn-lt"/>
                            <a:ea typeface="MS PGothic" pitchFamily="34" charset="-128"/>
                          </a:rPr>
                          <a:t> </a:t>
                        </a:r>
                      </a:p>
                    </a:txBody>
                    <a:tcPr marT="45675" marB="45675"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2869">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fr-FR" sz="1200" b="1" i="0" u="none" strike="noStrike" cap="none" normalizeH="0" baseline="0" dirty="0">
                            <a:ln>
                              <a:noFill/>
                            </a:ln>
                            <a:solidFill>
                              <a:srgbClr val="0070C0"/>
                            </a:solidFill>
                            <a:effectLst/>
                            <a:latin typeface="+mn-lt"/>
                            <a:ea typeface="MS PGothic" pitchFamily="34" charset="-128"/>
                          </a:rPr>
                          <a:t>Faible modernisation </a:t>
                        </a:r>
                      </a:p>
                      <a:p>
                        <a:pPr marL="0" marR="0" lvl="0" indent="0" algn="ctr" defTabSz="914400" rtl="0" eaLnBrk="1" fontAlgn="base" latinLnBrk="0" hangingPunct="1">
                          <a:lnSpc>
                            <a:spcPct val="100000"/>
                          </a:lnSpc>
                          <a:spcBef>
                            <a:spcPts val="0"/>
                          </a:spcBef>
                          <a:spcAft>
                            <a:spcPct val="0"/>
                          </a:spcAft>
                          <a:buClrTx/>
                          <a:buSzTx/>
                          <a:buFontTx/>
                          <a:buNone/>
                          <a:tabLst/>
                        </a:pPr>
                        <a:r>
                          <a:rPr kumimoji="0" lang="fr-FR" sz="1200" b="1" i="0" u="none" strike="noStrike" cap="none" normalizeH="0" baseline="0" dirty="0">
                            <a:ln>
                              <a:noFill/>
                            </a:ln>
                            <a:solidFill>
                              <a:srgbClr val="0070C0"/>
                            </a:solidFill>
                            <a:effectLst/>
                            <a:latin typeface="+mn-lt"/>
                            <a:ea typeface="MS PGothic" pitchFamily="34" charset="-128"/>
                          </a:rPr>
                          <a:t>écologique</a:t>
                        </a:r>
                        <a:r>
                          <a:rPr kumimoji="0" lang="fr-FR" sz="1400" b="1" i="0" u="none" strike="noStrike" cap="none" normalizeH="0" baseline="0" dirty="0">
                            <a:ln>
                              <a:noFill/>
                            </a:ln>
                            <a:solidFill>
                              <a:srgbClr val="0070C0"/>
                            </a:solidFill>
                            <a:effectLst/>
                            <a:latin typeface="+mn-lt"/>
                            <a:ea typeface="MS PGothic" pitchFamily="34" charset="-128"/>
                          </a:rPr>
                          <a:t> </a:t>
                        </a:r>
                      </a:p>
                      <a:p>
                        <a:pPr marL="0" marR="0" lvl="0" indent="0" algn="ctr" defTabSz="914400" rtl="0" eaLnBrk="1" fontAlgn="base" latinLnBrk="0" hangingPunct="1">
                          <a:lnSpc>
                            <a:spcPct val="100000"/>
                          </a:lnSpc>
                          <a:spcBef>
                            <a:spcPts val="0"/>
                          </a:spcBef>
                          <a:spcAft>
                            <a:spcPct val="0"/>
                          </a:spcAft>
                          <a:buClrTx/>
                          <a:buSzTx/>
                          <a:buFontTx/>
                          <a:buNone/>
                          <a:tabLst/>
                        </a:pPr>
                        <a:r>
                          <a:rPr kumimoji="0" lang="fr-FR" sz="1100" b="0" i="0" u="none" strike="noStrike" cap="none" normalizeH="0" baseline="0" dirty="0">
                            <a:ln>
                              <a:noFill/>
                            </a:ln>
                            <a:solidFill>
                              <a:srgbClr val="0070C0"/>
                            </a:solidFill>
                            <a:effectLst/>
                            <a:latin typeface="+mn-lt"/>
                            <a:ea typeface="MS PGothic" pitchFamily="34" charset="-128"/>
                          </a:rPr>
                          <a:t>[cf. « translation »]</a:t>
                        </a:r>
                        <a:endParaRPr kumimoji="0" lang="fr-FR" sz="1100" b="1" i="0" u="none" strike="noStrike" cap="none" normalizeH="0" baseline="0" dirty="0">
                          <a:ln>
                            <a:noFill/>
                          </a:ln>
                          <a:solidFill>
                            <a:srgbClr val="0070C0"/>
                          </a:solidFill>
                          <a:effectLst/>
                          <a:latin typeface="+mn-lt"/>
                          <a:ea typeface="MS PGothic" pitchFamily="34" charset="-128"/>
                        </a:endParaRPr>
                      </a:p>
                    </a:txBody>
                    <a:tcPr marT="45675" marB="45675"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fr-FR" sz="1200" b="1" i="0" u="none" strike="noStrike" cap="none" normalizeH="0" baseline="0" dirty="0">
                            <a:ln>
                              <a:noFill/>
                            </a:ln>
                            <a:solidFill>
                              <a:srgbClr val="0070C0"/>
                            </a:solidFill>
                            <a:effectLst/>
                            <a:latin typeface="+mn-lt"/>
                            <a:ea typeface="MS PGothic" pitchFamily="34" charset="-128"/>
                          </a:rPr>
                          <a:t>Profonde modernisation écologique</a:t>
                        </a:r>
                        <a:r>
                          <a:rPr kumimoji="0" lang="fr-FR" sz="1400" b="1" i="0" u="none" strike="noStrike" cap="none" normalizeH="0" baseline="0" dirty="0">
                            <a:ln>
                              <a:noFill/>
                            </a:ln>
                            <a:solidFill>
                              <a:srgbClr val="0070C0"/>
                            </a:solidFill>
                            <a:effectLst/>
                            <a:latin typeface="+mn-lt"/>
                            <a:ea typeface="MS PGothic" pitchFamily="34" charset="-128"/>
                          </a:rPr>
                          <a:t> </a:t>
                        </a:r>
                      </a:p>
                      <a:p>
                        <a:pPr marL="0" marR="0" lvl="0" indent="0" algn="ctr" defTabSz="914400" rtl="0" eaLnBrk="1" fontAlgn="base" latinLnBrk="0" hangingPunct="1">
                          <a:lnSpc>
                            <a:spcPct val="100000"/>
                          </a:lnSpc>
                          <a:spcBef>
                            <a:spcPts val="0"/>
                          </a:spcBef>
                          <a:spcAft>
                            <a:spcPct val="0"/>
                          </a:spcAft>
                          <a:buClrTx/>
                          <a:buSzTx/>
                          <a:buFontTx/>
                          <a:buNone/>
                          <a:tabLst/>
                        </a:pPr>
                        <a:r>
                          <a:rPr kumimoji="0" lang="fr-FR" sz="1100" b="0" i="0" u="none" strike="noStrike" cap="none" normalizeH="0" baseline="0" dirty="0">
                            <a:ln>
                              <a:noFill/>
                            </a:ln>
                            <a:solidFill>
                              <a:srgbClr val="0070C0"/>
                            </a:solidFill>
                            <a:effectLst/>
                            <a:latin typeface="+mn-lt"/>
                            <a:ea typeface="MS PGothic" pitchFamily="34" charset="-128"/>
                          </a:rPr>
                          <a:t>[cf. « métamorphose »]</a:t>
                        </a:r>
                        <a:r>
                          <a:rPr kumimoji="0" lang="fr-FR" sz="1400" b="1" i="0" u="none" strike="noStrike" cap="none" normalizeH="0" baseline="0" dirty="0">
                            <a:ln>
                              <a:noFill/>
                            </a:ln>
                            <a:solidFill>
                              <a:srgbClr val="0070C0"/>
                            </a:solidFill>
                            <a:effectLst/>
                            <a:latin typeface="+mn-lt"/>
                            <a:ea typeface="MS PGothic" pitchFamily="34" charset="-128"/>
                          </a:rPr>
                          <a:t> </a:t>
                        </a:r>
                      </a:p>
                    </a:txBody>
                    <a:tcPr marT="45675" marB="45675"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26389">
                  <a:tc>
                    <a:txBody>
                      <a:bodyPr/>
                      <a:lstStyle/>
                      <a:p>
                        <a:pPr marL="3175" marR="0" lvl="0" indent="-3175" algn="ctr" defTabSz="914400" rtl="0" eaLnBrk="1" fontAlgn="base" latinLnBrk="0" hangingPunct="1">
                          <a:lnSpc>
                            <a:spcPct val="100000"/>
                          </a:lnSpc>
                          <a:spcBef>
                            <a:spcPts val="0"/>
                          </a:spcBef>
                          <a:spcAft>
                            <a:spcPts val="300"/>
                          </a:spcAft>
                          <a:buClrTx/>
                          <a:buSzTx/>
                          <a:buFontTx/>
                          <a:buNone/>
                          <a:tabLst>
                            <a:tab pos="177800" algn="l"/>
                          </a:tabLst>
                        </a:pPr>
                        <a:r>
                          <a:rPr kumimoji="0" lang="fr-FR" sz="1100" b="0" i="0" u="none" strike="noStrike" cap="none" normalizeH="0" baseline="0" dirty="0">
                            <a:ln>
                              <a:noFill/>
                            </a:ln>
                            <a:solidFill>
                              <a:srgbClr val="993300"/>
                            </a:solidFill>
                            <a:effectLst/>
                            <a:latin typeface="+mn-lt"/>
                            <a:ea typeface="MS PGothic" pitchFamily="34" charset="-128"/>
                          </a:rPr>
                          <a:t>Les </a:t>
                        </a:r>
                        <a:r>
                          <a:rPr kumimoji="0" lang="fr-FR" sz="1100" b="1" i="0" u="none" strike="noStrike" cap="none" normalizeH="0" baseline="0" dirty="0">
                            <a:ln>
                              <a:noFill/>
                            </a:ln>
                            <a:solidFill>
                              <a:srgbClr val="993300"/>
                            </a:solidFill>
                            <a:effectLst/>
                            <a:latin typeface="+mn-lt"/>
                            <a:ea typeface="MS PGothic" pitchFamily="34" charset="-128"/>
                          </a:rPr>
                          <a:t>technologies</a:t>
                        </a:r>
                        <a:r>
                          <a:rPr kumimoji="0" lang="fr-FR" sz="1100" b="0" i="0" u="none" strike="noStrike" cap="none" normalizeH="0" baseline="0" dirty="0">
                            <a:ln>
                              <a:noFill/>
                            </a:ln>
                            <a:solidFill>
                              <a:srgbClr val="993300"/>
                            </a:solidFill>
                            <a:effectLst/>
                            <a:latin typeface="+mn-lt"/>
                            <a:ea typeface="MS PGothic" pitchFamily="34" charset="-128"/>
                          </a:rPr>
                          <a:t> (science et technique) se </a:t>
                        </a:r>
                        <a:r>
                          <a:rPr kumimoji="0" lang="fr-FR" sz="1400" b="1" i="0" u="none" strike="noStrike" cap="none" normalizeH="0" baseline="0" dirty="0">
                            <a:ln>
                              <a:noFill/>
                            </a:ln>
                            <a:solidFill>
                              <a:srgbClr val="993300"/>
                            </a:solidFill>
                            <a:effectLst/>
                            <a:latin typeface="+mn-lt"/>
                            <a:ea typeface="MS PGothic" pitchFamily="34" charset="-128"/>
                          </a:rPr>
                          <a:t>substituent</a:t>
                        </a:r>
                        <a:r>
                          <a:rPr kumimoji="0" lang="fr-FR" sz="1100" b="0" i="0" u="none" strike="noStrike" cap="none" normalizeH="0" baseline="0" dirty="0">
                            <a:ln>
                              <a:noFill/>
                            </a:ln>
                            <a:solidFill>
                              <a:srgbClr val="993300"/>
                            </a:solidFill>
                            <a:effectLst/>
                            <a:latin typeface="+mn-lt"/>
                            <a:ea typeface="MS PGothic" pitchFamily="34" charset="-128"/>
                          </a:rPr>
                          <a:t> aux ressources naturelles</a:t>
                        </a:r>
                      </a:p>
                      <a:p>
                        <a:pPr marL="88900" marR="0" lvl="0" indent="-88900" algn="l" defTabSz="914400" rtl="0" eaLnBrk="1" fontAlgn="base" latinLnBrk="0" hangingPunct="1">
                          <a:lnSpc>
                            <a:spcPct val="100000"/>
                          </a:lnSpc>
                          <a:spcBef>
                            <a:spcPts val="0"/>
                          </a:spcBef>
                          <a:spcAft>
                            <a:spcPts val="300"/>
                          </a:spcAft>
                          <a:buClrTx/>
                          <a:buSzTx/>
                          <a:buFontTx/>
                          <a:buNone/>
                          <a:tabLst>
                            <a:tab pos="177800" algn="l"/>
                          </a:tabLst>
                        </a:pPr>
                        <a:r>
                          <a:rPr kumimoji="0" lang="fr-FR" sz="1100" b="0" i="0" u="none" strike="noStrike" cap="none" normalizeH="0" baseline="0" dirty="0">
                            <a:ln>
                              <a:noFill/>
                            </a:ln>
                            <a:solidFill>
                              <a:srgbClr val="993300"/>
                            </a:solidFill>
                            <a:effectLst/>
                            <a:latin typeface="+mn-lt"/>
                            <a:ea typeface="MS PGothic" pitchFamily="34" charset="-128"/>
                          </a:rPr>
                          <a:t>- amélioration de l</a:t>
                        </a:r>
                        <a:r>
                          <a:rPr kumimoji="0" lang="fr-FR" altLang="fr-FR" sz="1100" b="0" i="0" u="none" strike="noStrike" cap="none" normalizeH="0" baseline="0" dirty="0">
                            <a:ln>
                              <a:noFill/>
                            </a:ln>
                            <a:solidFill>
                              <a:srgbClr val="993300"/>
                            </a:solidFill>
                            <a:effectLst/>
                            <a:latin typeface="+mn-lt"/>
                            <a:ea typeface="MS PGothic" pitchFamily="34" charset="-128"/>
                          </a:rPr>
                          <a:t>’</a:t>
                        </a:r>
                        <a:r>
                          <a:rPr kumimoji="0" lang="fr-FR" sz="1100" b="0" i="0" u="none" strike="noStrike" cap="none" normalizeH="0" baseline="0" dirty="0">
                            <a:ln>
                              <a:noFill/>
                            </a:ln>
                            <a:solidFill>
                              <a:srgbClr val="993300"/>
                            </a:solidFill>
                            <a:effectLst/>
                            <a:latin typeface="+mn-lt"/>
                            <a:ea typeface="MS PGothic" pitchFamily="34" charset="-128"/>
                          </a:rPr>
                          <a:t>efficience des intrants</a:t>
                        </a:r>
                      </a:p>
                      <a:p>
                        <a:pPr marL="88900" marR="0" lvl="0" indent="-88900" algn="l" defTabSz="914400" rtl="0" eaLnBrk="1" fontAlgn="base" latinLnBrk="0" hangingPunct="1">
                          <a:lnSpc>
                            <a:spcPct val="100000"/>
                          </a:lnSpc>
                          <a:spcBef>
                            <a:spcPts val="0"/>
                          </a:spcBef>
                          <a:spcAft>
                            <a:spcPts val="300"/>
                          </a:spcAft>
                          <a:buClrTx/>
                          <a:buSzTx/>
                          <a:buFontTx/>
                          <a:buNone/>
                          <a:tabLst>
                            <a:tab pos="177800" algn="l"/>
                          </a:tabLst>
                        </a:pPr>
                        <a:r>
                          <a:rPr kumimoji="0" lang="fr-FR" sz="1100" b="0" i="0" u="none" strike="noStrike" cap="none" normalizeH="0" baseline="0" dirty="0">
                            <a:ln>
                              <a:noFill/>
                            </a:ln>
                            <a:solidFill>
                              <a:srgbClr val="993300"/>
                            </a:solidFill>
                            <a:effectLst/>
                            <a:latin typeface="+mn-lt"/>
                            <a:ea typeface="MS PGothic" pitchFamily="34" charset="-128"/>
                          </a:rPr>
                          <a:t>- réduction des effets sur l</a:t>
                        </a:r>
                        <a:r>
                          <a:rPr kumimoji="0" lang="fr-FR" altLang="fr-FR" sz="1100" b="0" i="0" u="none" strike="noStrike" cap="none" normalizeH="0" baseline="0" dirty="0">
                            <a:ln>
                              <a:noFill/>
                            </a:ln>
                            <a:solidFill>
                              <a:srgbClr val="993300"/>
                            </a:solidFill>
                            <a:effectLst/>
                            <a:latin typeface="+mn-lt"/>
                            <a:ea typeface="MS PGothic" pitchFamily="34" charset="-128"/>
                          </a:rPr>
                          <a:t>’</a:t>
                        </a:r>
                        <a:r>
                          <a:rPr kumimoji="0" lang="fr-FR" sz="1100" b="0" i="0" u="none" strike="noStrike" cap="none" normalizeH="0" baseline="0" dirty="0">
                            <a:ln>
                              <a:noFill/>
                            </a:ln>
                            <a:solidFill>
                              <a:srgbClr val="993300"/>
                            </a:solidFill>
                            <a:effectLst/>
                            <a:latin typeface="+mn-lt"/>
                            <a:ea typeface="MS PGothic" pitchFamily="34" charset="-128"/>
                          </a:rPr>
                          <a:t>environnement (science et technique)</a:t>
                        </a:r>
                      </a:p>
                      <a:p>
                        <a:pPr marL="88900" marR="0" lvl="0" indent="-88900" algn="l" defTabSz="914400" rtl="0" eaLnBrk="1" fontAlgn="base" latinLnBrk="0" hangingPunct="1">
                          <a:lnSpc>
                            <a:spcPct val="100000"/>
                          </a:lnSpc>
                          <a:spcBef>
                            <a:spcPts val="0"/>
                          </a:spcBef>
                          <a:spcAft>
                            <a:spcPts val="300"/>
                          </a:spcAft>
                          <a:buClrTx/>
                          <a:buSzTx/>
                          <a:buFontTx/>
                          <a:buNone/>
                          <a:tabLst>
                            <a:tab pos="177800" algn="l"/>
                          </a:tabLst>
                        </a:pPr>
                        <a:r>
                          <a:rPr kumimoji="0" lang="fr-FR" sz="1100" b="0" i="0" u="none" strike="noStrike" cap="none" normalizeH="0" baseline="0" dirty="0">
                            <a:ln>
                              <a:noFill/>
                            </a:ln>
                            <a:solidFill>
                              <a:srgbClr val="993300"/>
                            </a:solidFill>
                            <a:effectLst/>
                            <a:latin typeface="+mn-lt"/>
                            <a:ea typeface="MS PGothic" pitchFamily="34" charset="-128"/>
                          </a:rPr>
                          <a:t>- centrage « production »</a:t>
                        </a:r>
                      </a:p>
                    </a:txBody>
                    <a:tcPr marT="45675" marB="45675"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175" marR="0" lvl="0" indent="-3175" algn="ctr" defTabSz="914400" rtl="0" eaLnBrk="1" fontAlgn="base" latinLnBrk="0" hangingPunct="1">
                          <a:lnSpc>
                            <a:spcPct val="100000"/>
                          </a:lnSpc>
                          <a:spcBef>
                            <a:spcPct val="20000"/>
                          </a:spcBef>
                          <a:spcAft>
                            <a:spcPct val="0"/>
                          </a:spcAft>
                          <a:buClrTx/>
                          <a:buSzTx/>
                          <a:buFontTx/>
                          <a:buNone/>
                          <a:tabLst>
                            <a:tab pos="177800" algn="l"/>
                          </a:tabLst>
                        </a:pPr>
                        <a:r>
                          <a:rPr kumimoji="0" lang="fr-FR" sz="1400" b="1" i="0" u="none" strike="noStrike" cap="none" normalizeH="0" baseline="0" dirty="0">
                            <a:ln>
                              <a:noFill/>
                            </a:ln>
                            <a:solidFill>
                              <a:srgbClr val="993300"/>
                            </a:solidFill>
                            <a:effectLst/>
                            <a:latin typeface="+mn-lt"/>
                            <a:ea typeface="MS PGothic" pitchFamily="34" charset="-128"/>
                          </a:rPr>
                          <a:t>Intégration</a:t>
                        </a:r>
                        <a:r>
                          <a:rPr kumimoji="0" lang="fr-FR" sz="1100" b="1" i="0" u="none" strike="noStrike" cap="none" normalizeH="0" baseline="0" dirty="0">
                            <a:ln>
                              <a:noFill/>
                            </a:ln>
                            <a:solidFill>
                              <a:srgbClr val="993300"/>
                            </a:solidFill>
                            <a:effectLst/>
                            <a:latin typeface="+mn-lt"/>
                            <a:ea typeface="MS PGothic" pitchFamily="34" charset="-128"/>
                          </a:rPr>
                          <a:t> de la nature, des fonctionnements des écosystèmes</a:t>
                        </a:r>
                      </a:p>
                      <a:p>
                        <a:pPr marL="177800" marR="0" lvl="0" indent="-177800" algn="l" defTabSz="914400" rtl="0" eaLnBrk="1" fontAlgn="base" latinLnBrk="0" hangingPunct="1">
                          <a:lnSpc>
                            <a:spcPct val="100000"/>
                          </a:lnSpc>
                          <a:spcBef>
                            <a:spcPct val="20000"/>
                          </a:spcBef>
                          <a:spcAft>
                            <a:spcPct val="0"/>
                          </a:spcAft>
                          <a:buClrTx/>
                          <a:buSzTx/>
                          <a:buFontTx/>
                          <a:buNone/>
                          <a:tabLst>
                            <a:tab pos="177800" algn="l"/>
                          </a:tabLst>
                        </a:pPr>
                        <a:r>
                          <a:rPr kumimoji="0" lang="fr-FR" sz="1100" b="0" i="0" u="none" strike="noStrike" cap="none" normalizeH="0" baseline="0" dirty="0">
                            <a:ln>
                              <a:noFill/>
                            </a:ln>
                            <a:solidFill>
                              <a:srgbClr val="993300"/>
                            </a:solidFill>
                            <a:effectLst/>
                            <a:latin typeface="+mn-lt"/>
                            <a:ea typeface="MS PGothic" pitchFamily="34" charset="-128"/>
                          </a:rPr>
                          <a:t>- substitution des intrants chimiques par la </a:t>
                        </a:r>
                        <a:r>
                          <a:rPr kumimoji="0" lang="fr-FR" sz="1100" b="0" i="0" u="none" strike="noStrike" cap="none" normalizeH="0" baseline="0" dirty="0">
                            <a:ln>
                              <a:noFill/>
                            </a:ln>
                            <a:solidFill>
                              <a:srgbClr val="993300"/>
                            </a:solidFill>
                            <a:effectLst>
                              <a:outerShdw blurRad="38100" dist="38100" dir="2700000" algn="tl">
                                <a:srgbClr val="C0C0C0"/>
                              </a:outerShdw>
                            </a:effectLst>
                            <a:latin typeface="+mn-lt"/>
                            <a:ea typeface="MS PGothic" pitchFamily="34" charset="-128"/>
                          </a:rPr>
                          <a:t>valorisation des services écologiques</a:t>
                        </a:r>
                      </a:p>
                      <a:p>
                        <a:pPr marL="177800" marR="0" lvl="0" indent="-177800" algn="l" defTabSz="914400" rtl="0" eaLnBrk="1" fontAlgn="base" latinLnBrk="0" hangingPunct="1">
                          <a:lnSpc>
                            <a:spcPct val="100000"/>
                          </a:lnSpc>
                          <a:spcBef>
                            <a:spcPct val="20000"/>
                          </a:spcBef>
                          <a:spcAft>
                            <a:spcPct val="0"/>
                          </a:spcAft>
                          <a:buClrTx/>
                          <a:buSzTx/>
                          <a:buFontTx/>
                          <a:buNone/>
                          <a:tabLst>
                            <a:tab pos="177800" algn="l"/>
                          </a:tabLst>
                        </a:pPr>
                        <a:r>
                          <a:rPr kumimoji="0" lang="fr-FR" sz="1100" b="0" i="0" u="none" strike="noStrike" cap="none" normalizeH="0" baseline="0" dirty="0">
                            <a:ln>
                              <a:noFill/>
                            </a:ln>
                            <a:solidFill>
                              <a:srgbClr val="993300"/>
                            </a:solidFill>
                            <a:effectLst/>
                            <a:latin typeface="+mn-lt"/>
                            <a:ea typeface="MS PGothic" pitchFamily="34" charset="-128"/>
                          </a:rPr>
                          <a:t>- </a:t>
                        </a:r>
                        <a:r>
                          <a:rPr kumimoji="0" lang="fr-FR" sz="1100" b="0" i="0" u="none" strike="noStrike" cap="none" normalizeH="0" baseline="0" dirty="0">
                            <a:ln>
                              <a:noFill/>
                            </a:ln>
                            <a:solidFill>
                              <a:srgbClr val="993300"/>
                            </a:solidFill>
                            <a:effectLst>
                              <a:outerShdw blurRad="38100" dist="38100" dir="2700000" algn="tl">
                                <a:srgbClr val="C0C0C0"/>
                              </a:outerShdw>
                            </a:effectLst>
                            <a:latin typeface="+mn-lt"/>
                            <a:ea typeface="MS PGothic" pitchFamily="34" charset="-128"/>
                          </a:rPr>
                          <a:t>interactions pratiques-biodiversité </a:t>
                        </a:r>
                        <a:r>
                          <a:rPr kumimoji="0" lang="fr-FR" sz="1100" b="0" i="0" u="none" strike="noStrike" cap="none" normalizeH="0" baseline="0" dirty="0">
                            <a:ln>
                              <a:noFill/>
                            </a:ln>
                            <a:solidFill>
                              <a:srgbClr val="993300"/>
                            </a:solidFill>
                            <a:effectLst/>
                            <a:latin typeface="+mn-lt"/>
                            <a:ea typeface="MS PGothic" pitchFamily="34" charset="-128"/>
                          </a:rPr>
                          <a:t>(biodiversité également facteur de production)</a:t>
                        </a:r>
                      </a:p>
                      <a:p>
                        <a:pPr marL="177800" marR="0" lvl="0" indent="-177800" algn="l" defTabSz="914400" rtl="0" eaLnBrk="1" fontAlgn="base" latinLnBrk="0" hangingPunct="1">
                          <a:lnSpc>
                            <a:spcPct val="100000"/>
                          </a:lnSpc>
                          <a:spcBef>
                            <a:spcPct val="20000"/>
                          </a:spcBef>
                          <a:spcAft>
                            <a:spcPct val="0"/>
                          </a:spcAft>
                          <a:buClrTx/>
                          <a:buSzTx/>
                          <a:buFontTx/>
                          <a:buNone/>
                          <a:tabLst>
                            <a:tab pos="177800" algn="l"/>
                          </a:tabLst>
                        </a:pPr>
                        <a:r>
                          <a:rPr kumimoji="0" lang="fr-FR" sz="1100" b="0" i="0" u="none" strike="noStrike" cap="none" normalizeH="0" baseline="0" dirty="0">
                            <a:ln>
                              <a:noFill/>
                            </a:ln>
                            <a:solidFill>
                              <a:srgbClr val="993300"/>
                            </a:solidFill>
                            <a:effectLst/>
                            <a:latin typeface="+mn-lt"/>
                            <a:ea typeface="MS PGothic" pitchFamily="34" charset="-128"/>
                          </a:rPr>
                          <a:t>- visée « système alimentaire durable », paysages</a:t>
                        </a:r>
                        <a:endParaRPr kumimoji="0" lang="fr-FR" sz="1100" b="0" i="0" u="none" strike="noStrike" cap="none" normalizeH="0" baseline="0" dirty="0">
                          <a:ln>
                            <a:noFill/>
                          </a:ln>
                          <a:solidFill>
                            <a:srgbClr val="993300"/>
                          </a:solidFill>
                          <a:effectLst>
                            <a:outerShdw blurRad="38100" dist="38100" dir="2700000" algn="tl">
                              <a:srgbClr val="C0C0C0"/>
                            </a:outerShdw>
                          </a:effectLst>
                          <a:latin typeface="+mn-lt"/>
                          <a:ea typeface="MS PGothic" pitchFamily="34" charset="-128"/>
                        </a:endParaRPr>
                      </a:p>
                    </a:txBody>
                    <a:tcPr marT="45675" marB="45675"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78008">
                  <a:tc>
                    <a:txBody>
                      <a:bodyPr/>
                      <a:lstStyle/>
                      <a:p>
                        <a:pPr marL="266700" marR="0" lvl="0" indent="-266700" algn="ctr" defTabSz="914400" rtl="0" eaLnBrk="1" fontAlgn="base" latinLnBrk="0" hangingPunct="1">
                          <a:lnSpc>
                            <a:spcPct val="100000"/>
                          </a:lnSpc>
                          <a:spcBef>
                            <a:spcPct val="20000"/>
                          </a:spcBef>
                          <a:spcAft>
                            <a:spcPct val="0"/>
                          </a:spcAft>
                          <a:buClrTx/>
                          <a:buSzTx/>
                          <a:buFontTx/>
                          <a:buNone/>
                          <a:tabLst>
                            <a:tab pos="177800" algn="l"/>
                          </a:tabLst>
                        </a:pPr>
                        <a:r>
                          <a:rPr kumimoji="0" lang="fr-FR" sz="1200" b="1" i="0" u="none" strike="noStrike" cap="none" normalizeH="0" baseline="0" dirty="0">
                            <a:ln>
                              <a:noFill/>
                            </a:ln>
                            <a:solidFill>
                              <a:srgbClr val="7030A0"/>
                            </a:solidFill>
                            <a:effectLst/>
                            <a:latin typeface="+mn-lt"/>
                            <a:ea typeface="MS PGothic" pitchFamily="34" charset="-128"/>
                          </a:rPr>
                          <a:t>Systèmes agricoles</a:t>
                        </a:r>
                        <a:r>
                          <a:rPr kumimoji="0" lang="fr-FR" sz="1600" b="1" i="0" u="none" strike="noStrike" cap="none" normalizeH="0" baseline="0" dirty="0">
                            <a:ln>
                              <a:noFill/>
                            </a:ln>
                            <a:solidFill>
                              <a:srgbClr val="7030A0"/>
                            </a:solidFill>
                            <a:effectLst/>
                            <a:latin typeface="+mn-lt"/>
                            <a:ea typeface="MS PGothic" pitchFamily="34" charset="-128"/>
                          </a:rPr>
                          <a:t> </a:t>
                        </a:r>
                      </a:p>
                      <a:p>
                        <a:pPr marL="266700" marR="0" lvl="0" indent="-266700" algn="ctr" defTabSz="914400" rtl="0" eaLnBrk="1" fontAlgn="base" latinLnBrk="0" hangingPunct="1">
                          <a:lnSpc>
                            <a:spcPct val="100000"/>
                          </a:lnSpc>
                          <a:spcBef>
                            <a:spcPct val="20000"/>
                          </a:spcBef>
                          <a:spcAft>
                            <a:spcPct val="0"/>
                          </a:spcAft>
                          <a:buClrTx/>
                          <a:buSzTx/>
                          <a:buFontTx/>
                          <a:buNone/>
                          <a:tabLst>
                            <a:tab pos="177800" algn="l"/>
                          </a:tabLst>
                        </a:pPr>
                        <a:r>
                          <a:rPr kumimoji="0" lang="fr-FR" sz="1100" b="1" i="0" u="none" strike="noStrike" cap="none" normalizeH="0" baseline="0" dirty="0">
                            <a:ln>
                              <a:noFill/>
                            </a:ln>
                            <a:solidFill>
                              <a:srgbClr val="7030A0"/>
                            </a:solidFill>
                            <a:effectLst/>
                            <a:latin typeface="+mn-lt"/>
                            <a:ea typeface="MS PGothic" pitchFamily="34" charset="-128"/>
                          </a:rPr>
                          <a:t>Formes d</a:t>
                        </a:r>
                        <a:r>
                          <a:rPr kumimoji="0" lang="fr-FR" altLang="fr-FR" sz="1100" b="1" i="0" u="none" strike="noStrike" cap="none" normalizeH="0" baseline="0" dirty="0">
                            <a:ln>
                              <a:noFill/>
                            </a:ln>
                            <a:solidFill>
                              <a:srgbClr val="7030A0"/>
                            </a:solidFill>
                            <a:effectLst/>
                            <a:latin typeface="+mn-lt"/>
                            <a:ea typeface="MS PGothic" pitchFamily="34" charset="-128"/>
                          </a:rPr>
                          <a:t>’</a:t>
                        </a:r>
                        <a:r>
                          <a:rPr kumimoji="0" lang="fr-FR" sz="1100" b="1" i="0" u="none" strike="noStrike" cap="none" normalizeH="0" baseline="0" dirty="0">
                            <a:ln>
                              <a:noFill/>
                            </a:ln>
                            <a:solidFill>
                              <a:srgbClr val="7030A0"/>
                            </a:solidFill>
                            <a:effectLst/>
                            <a:latin typeface="+mn-lt"/>
                            <a:ea typeface="MS PGothic" pitchFamily="34" charset="-128"/>
                          </a:rPr>
                          <a:t>agriculture juxtaposées</a:t>
                        </a:r>
                      </a:p>
                    </a:txBody>
                    <a:tcPr marT="45675" marB="45675"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266700" marR="0" lvl="0" indent="-266700" algn="ctr" defTabSz="914400" rtl="0" eaLnBrk="1" fontAlgn="base" latinLnBrk="0" hangingPunct="1">
                          <a:lnSpc>
                            <a:spcPct val="100000"/>
                          </a:lnSpc>
                          <a:spcBef>
                            <a:spcPct val="20000"/>
                          </a:spcBef>
                          <a:spcAft>
                            <a:spcPct val="0"/>
                          </a:spcAft>
                          <a:buClrTx/>
                          <a:buSzTx/>
                          <a:buFontTx/>
                          <a:buNone/>
                          <a:tabLst>
                            <a:tab pos="177800" algn="l"/>
                          </a:tabLst>
                        </a:pPr>
                        <a:r>
                          <a:rPr kumimoji="0" lang="fr-FR" sz="1200" b="1" i="0" u="none" strike="noStrike" cap="none" normalizeH="0" baseline="0" dirty="0">
                            <a:ln>
                              <a:noFill/>
                            </a:ln>
                            <a:solidFill>
                              <a:srgbClr val="7030A0"/>
                            </a:solidFill>
                            <a:effectLst/>
                            <a:latin typeface="+mn-lt"/>
                            <a:ea typeface="MS PGothic" pitchFamily="34" charset="-128"/>
                          </a:rPr>
                          <a:t>Système agro-écologique territorialisé</a:t>
                        </a:r>
                      </a:p>
                      <a:p>
                        <a:pPr marL="266700" marR="0" lvl="0" indent="-266700" algn="ctr" defTabSz="914400" rtl="0" eaLnBrk="1" fontAlgn="base" latinLnBrk="0" hangingPunct="1">
                          <a:lnSpc>
                            <a:spcPct val="100000"/>
                          </a:lnSpc>
                          <a:spcBef>
                            <a:spcPct val="20000"/>
                          </a:spcBef>
                          <a:spcAft>
                            <a:spcPct val="0"/>
                          </a:spcAft>
                          <a:buClrTx/>
                          <a:buSzTx/>
                          <a:buFontTx/>
                          <a:buNone/>
                          <a:tabLst>
                            <a:tab pos="177800" algn="l"/>
                          </a:tabLst>
                        </a:pPr>
                        <a:r>
                          <a:rPr kumimoji="0" lang="fr-FR" sz="1100" b="1" i="0" u="none" strike="noStrike" cap="none" normalizeH="0" baseline="0" dirty="0">
                            <a:ln>
                              <a:noFill/>
                            </a:ln>
                            <a:solidFill>
                              <a:srgbClr val="7030A0"/>
                            </a:solidFill>
                            <a:effectLst/>
                            <a:latin typeface="+mn-lt"/>
                            <a:ea typeface="MS PGothic" pitchFamily="34" charset="-128"/>
                          </a:rPr>
                          <a:t>Formes d</a:t>
                        </a:r>
                        <a:r>
                          <a:rPr kumimoji="0" lang="fr-FR" altLang="fr-FR" sz="1100" b="1" i="0" u="none" strike="noStrike" cap="none" normalizeH="0" baseline="0" dirty="0">
                            <a:ln>
                              <a:noFill/>
                            </a:ln>
                            <a:solidFill>
                              <a:srgbClr val="7030A0"/>
                            </a:solidFill>
                            <a:effectLst/>
                            <a:latin typeface="+mn-lt"/>
                            <a:ea typeface="MS PGothic" pitchFamily="34" charset="-128"/>
                          </a:rPr>
                          <a:t>’</a:t>
                        </a:r>
                        <a:r>
                          <a:rPr kumimoji="0" lang="fr-FR" sz="1100" b="1" i="0" u="none" strike="noStrike" cap="none" normalizeH="0" baseline="0" dirty="0">
                            <a:ln>
                              <a:noFill/>
                            </a:ln>
                            <a:solidFill>
                              <a:srgbClr val="7030A0"/>
                            </a:solidFill>
                            <a:effectLst/>
                            <a:latin typeface="+mn-lt"/>
                            <a:ea typeface="MS PGothic" pitchFamily="34" charset="-128"/>
                          </a:rPr>
                          <a:t>agriculture coordonnées, articulées </a:t>
                        </a:r>
                      </a:p>
                    </a:txBody>
                    <a:tcPr marT="45675" marB="45675"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 name="Text Box 20">
              <a:extLst>
                <a:ext uri="{FF2B5EF4-FFF2-40B4-BE49-F238E27FC236}">
                  <a16:creationId xmlns:a16="http://schemas.microsoft.com/office/drawing/2014/main" id="{ABF42240-D723-BB48-9CF8-C80E591D1155}"/>
                </a:ext>
              </a:extLst>
            </p:cNvPr>
            <p:cNvSpPr txBox="1">
              <a:spLocks noChangeArrowheads="1"/>
            </p:cNvSpPr>
            <p:nvPr/>
          </p:nvSpPr>
          <p:spPr bwMode="auto">
            <a:xfrm>
              <a:off x="1426244" y="5946050"/>
              <a:ext cx="99693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ctr" hangingPunct="0">
                <a:spcBef>
                  <a:spcPct val="0"/>
                </a:spcBef>
                <a:spcAft>
                  <a:spcPct val="0"/>
                </a:spcAft>
                <a:defRPr sz="2400">
                  <a:solidFill>
                    <a:schemeClr val="tx1"/>
                  </a:solidFill>
                  <a:latin typeface="Arial" charset="0"/>
                  <a:ea typeface="ＭＳ Ｐゴシック" charset="0"/>
                </a:defRPr>
              </a:lvl6pPr>
              <a:lvl7pPr marL="2971800" indent="-228600" eaLnBrk="0" fontAlgn="ctr" hangingPunct="0">
                <a:spcBef>
                  <a:spcPct val="0"/>
                </a:spcBef>
                <a:spcAft>
                  <a:spcPct val="0"/>
                </a:spcAft>
                <a:defRPr sz="2400">
                  <a:solidFill>
                    <a:schemeClr val="tx1"/>
                  </a:solidFill>
                  <a:latin typeface="Arial" charset="0"/>
                  <a:ea typeface="ＭＳ Ｐゴシック" charset="0"/>
                </a:defRPr>
              </a:lvl7pPr>
              <a:lvl8pPr marL="3429000" indent="-228600" eaLnBrk="0" fontAlgn="ctr" hangingPunct="0">
                <a:spcBef>
                  <a:spcPct val="0"/>
                </a:spcBef>
                <a:spcAft>
                  <a:spcPct val="0"/>
                </a:spcAft>
                <a:defRPr sz="2400">
                  <a:solidFill>
                    <a:schemeClr val="tx1"/>
                  </a:solidFill>
                  <a:latin typeface="Arial" charset="0"/>
                  <a:ea typeface="ＭＳ Ｐゴシック" charset="0"/>
                </a:defRPr>
              </a:lvl8pPr>
              <a:lvl9pPr marL="3886200" indent="-228600" eaLnBrk="0" fontAlgn="ctr"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fr-FR" sz="1100" b="1" i="1" dirty="0">
                  <a:solidFill>
                    <a:srgbClr val="0070C0"/>
                  </a:solidFill>
                  <a:latin typeface="Cambria" charset="0"/>
                </a:rPr>
                <a:t>EFFICIENCE</a:t>
              </a:r>
            </a:p>
          </p:txBody>
        </p:sp>
        <p:sp>
          <p:nvSpPr>
            <p:cNvPr id="34" name="Text Box 21">
              <a:extLst>
                <a:ext uri="{FF2B5EF4-FFF2-40B4-BE49-F238E27FC236}">
                  <a16:creationId xmlns:a16="http://schemas.microsoft.com/office/drawing/2014/main" id="{D327E3BD-CA10-6942-91FF-9A065D27A880}"/>
                </a:ext>
              </a:extLst>
            </p:cNvPr>
            <p:cNvSpPr txBox="1">
              <a:spLocks noChangeArrowheads="1"/>
            </p:cNvSpPr>
            <p:nvPr/>
          </p:nvSpPr>
          <p:spPr bwMode="auto">
            <a:xfrm>
              <a:off x="2399486" y="6133134"/>
              <a:ext cx="117012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ctr" hangingPunct="0">
                <a:spcBef>
                  <a:spcPct val="0"/>
                </a:spcBef>
                <a:spcAft>
                  <a:spcPct val="0"/>
                </a:spcAft>
                <a:defRPr sz="2400">
                  <a:solidFill>
                    <a:schemeClr val="tx1"/>
                  </a:solidFill>
                  <a:latin typeface="Arial" charset="0"/>
                  <a:ea typeface="ＭＳ Ｐゴシック" charset="0"/>
                </a:defRPr>
              </a:lvl6pPr>
              <a:lvl7pPr marL="2971800" indent="-228600" eaLnBrk="0" fontAlgn="ctr" hangingPunct="0">
                <a:spcBef>
                  <a:spcPct val="0"/>
                </a:spcBef>
                <a:spcAft>
                  <a:spcPct val="0"/>
                </a:spcAft>
                <a:defRPr sz="2400">
                  <a:solidFill>
                    <a:schemeClr val="tx1"/>
                  </a:solidFill>
                  <a:latin typeface="Arial" charset="0"/>
                  <a:ea typeface="ＭＳ Ｐゴシック" charset="0"/>
                </a:defRPr>
              </a:lvl7pPr>
              <a:lvl8pPr marL="3429000" indent="-228600" eaLnBrk="0" fontAlgn="ctr" hangingPunct="0">
                <a:spcBef>
                  <a:spcPct val="0"/>
                </a:spcBef>
                <a:spcAft>
                  <a:spcPct val="0"/>
                </a:spcAft>
                <a:defRPr sz="2400">
                  <a:solidFill>
                    <a:schemeClr val="tx1"/>
                  </a:solidFill>
                  <a:latin typeface="Arial" charset="0"/>
                  <a:ea typeface="ＭＳ Ｐゴシック" charset="0"/>
                </a:defRPr>
              </a:lvl8pPr>
              <a:lvl9pPr marL="3886200" indent="-228600" eaLnBrk="0" fontAlgn="ctr"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fr-FR" sz="1100" b="1" i="1">
                  <a:solidFill>
                    <a:srgbClr val="0070C0"/>
                  </a:solidFill>
                  <a:latin typeface="Cambria" charset="0"/>
                </a:rPr>
                <a:t>SUBSTITUTION</a:t>
              </a:r>
            </a:p>
          </p:txBody>
        </p:sp>
        <p:sp>
          <p:nvSpPr>
            <p:cNvPr id="35" name="Text Box 22">
              <a:extLst>
                <a:ext uri="{FF2B5EF4-FFF2-40B4-BE49-F238E27FC236}">
                  <a16:creationId xmlns:a16="http://schemas.microsoft.com/office/drawing/2014/main" id="{79B2E922-EB7F-944A-ABCD-484BB91196FF}"/>
                </a:ext>
              </a:extLst>
            </p:cNvPr>
            <p:cNvSpPr txBox="1">
              <a:spLocks noChangeArrowheads="1"/>
            </p:cNvSpPr>
            <p:nvPr/>
          </p:nvSpPr>
          <p:spPr bwMode="auto">
            <a:xfrm>
              <a:off x="3997783" y="6041748"/>
              <a:ext cx="1273364"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ctr" hangingPunct="0">
                <a:spcBef>
                  <a:spcPct val="0"/>
                </a:spcBef>
                <a:spcAft>
                  <a:spcPct val="0"/>
                </a:spcAft>
                <a:defRPr sz="2400">
                  <a:solidFill>
                    <a:schemeClr val="tx1"/>
                  </a:solidFill>
                  <a:latin typeface="Arial" charset="0"/>
                  <a:ea typeface="ＭＳ Ｐゴシック" charset="0"/>
                </a:defRPr>
              </a:lvl6pPr>
              <a:lvl7pPr marL="2971800" indent="-228600" eaLnBrk="0" fontAlgn="ctr" hangingPunct="0">
                <a:spcBef>
                  <a:spcPct val="0"/>
                </a:spcBef>
                <a:spcAft>
                  <a:spcPct val="0"/>
                </a:spcAft>
                <a:defRPr sz="2400">
                  <a:solidFill>
                    <a:schemeClr val="tx1"/>
                  </a:solidFill>
                  <a:latin typeface="Arial" charset="0"/>
                  <a:ea typeface="ＭＳ Ｐゴシック" charset="0"/>
                </a:defRPr>
              </a:lvl7pPr>
              <a:lvl8pPr marL="3429000" indent="-228600" eaLnBrk="0" fontAlgn="ctr" hangingPunct="0">
                <a:spcBef>
                  <a:spcPct val="0"/>
                </a:spcBef>
                <a:spcAft>
                  <a:spcPct val="0"/>
                </a:spcAft>
                <a:defRPr sz="2400">
                  <a:solidFill>
                    <a:schemeClr val="tx1"/>
                  </a:solidFill>
                  <a:latin typeface="Arial" charset="0"/>
                  <a:ea typeface="ＭＳ Ｐゴシック" charset="0"/>
                </a:defRPr>
              </a:lvl8pPr>
              <a:lvl9pPr marL="3886200" indent="-228600" eaLnBrk="0" fontAlgn="ctr"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fr-FR" sz="1100" b="1" i="1" dirty="0">
                  <a:solidFill>
                    <a:srgbClr val="0070C0"/>
                  </a:solidFill>
                  <a:latin typeface="Cambria" charset="0"/>
                </a:rPr>
                <a:t>RECONCEPTION</a:t>
              </a:r>
            </a:p>
          </p:txBody>
        </p:sp>
      </p:grpSp>
    </p:spTree>
    <p:extLst>
      <p:ext uri="{BB962C8B-B14F-4D97-AF65-F5344CB8AC3E}">
        <p14:creationId xmlns:p14="http://schemas.microsoft.com/office/powerpoint/2010/main" val="63691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C37346B-B325-4148-9765-1EF507672495}"/>
              </a:ext>
            </a:extLst>
          </p:cNvPr>
          <p:cNvSpPr txBox="1"/>
          <p:nvPr/>
        </p:nvSpPr>
        <p:spPr>
          <a:xfrm>
            <a:off x="1045026" y="1077686"/>
            <a:ext cx="4802321" cy="5632311"/>
          </a:xfrm>
          <a:prstGeom prst="rect">
            <a:avLst/>
          </a:prstGeom>
          <a:noFill/>
        </p:spPr>
        <p:txBody>
          <a:bodyPr wrap="square" rtlCol="0">
            <a:spAutoFit/>
          </a:bodyPr>
          <a:lstStyle/>
          <a:p>
            <a:pPr>
              <a:spcAft>
                <a:spcPts val="600"/>
              </a:spcAft>
            </a:pPr>
            <a:r>
              <a:rPr lang="fr-FR" sz="2000" b="1" dirty="0"/>
              <a:t>La recherche-accompagnement a produit des transformations chez les enseignants …  </a:t>
            </a:r>
          </a:p>
          <a:p>
            <a:pPr>
              <a:spcAft>
                <a:spcPts val="600"/>
              </a:spcAft>
            </a:pPr>
            <a:endParaRPr lang="fr-FR" b="1" dirty="0"/>
          </a:p>
          <a:p>
            <a:pPr>
              <a:spcAft>
                <a:spcPts val="600"/>
              </a:spcAft>
            </a:pPr>
            <a:r>
              <a:rPr lang="fr-FR" b="1" dirty="0"/>
              <a:t>Une relation d’étayage, productive et constructive </a:t>
            </a:r>
          </a:p>
          <a:p>
            <a:pPr>
              <a:spcAft>
                <a:spcPts val="600"/>
              </a:spcAft>
            </a:pPr>
            <a:endParaRPr lang="fr-FR" dirty="0"/>
          </a:p>
          <a:p>
            <a:pPr>
              <a:spcAft>
                <a:spcPts val="600"/>
              </a:spcAft>
            </a:pPr>
            <a:r>
              <a:rPr lang="fr-FR" b="1" dirty="0"/>
              <a:t>Des coopérations qui se poursuivent </a:t>
            </a:r>
          </a:p>
          <a:p>
            <a:pPr marL="273050" indent="-85725">
              <a:spcAft>
                <a:spcPts val="600"/>
              </a:spcAft>
            </a:pPr>
            <a:r>
              <a:rPr lang="fr-FR" dirty="0"/>
              <a:t>- des enseignants qui poursuivent leur cheminement (processus)</a:t>
            </a:r>
          </a:p>
          <a:p>
            <a:pPr marL="273050" indent="-85725">
              <a:spcAft>
                <a:spcPts val="600"/>
              </a:spcAft>
            </a:pPr>
            <a:r>
              <a:rPr lang="fr-FR" dirty="0"/>
              <a:t>- des enseignants acteurs de transformation (référents EPA2)</a:t>
            </a:r>
          </a:p>
          <a:p>
            <a:pPr marL="273050" indent="-85725">
              <a:spcAft>
                <a:spcPts val="600"/>
              </a:spcAft>
            </a:pPr>
            <a:r>
              <a:rPr lang="fr-FR" dirty="0"/>
              <a:t>- des enseignants acteurs de la recherche (participant à recherche-action)</a:t>
            </a:r>
          </a:p>
          <a:p>
            <a:pPr marL="273050" indent="-85725">
              <a:spcAft>
                <a:spcPts val="600"/>
              </a:spcAft>
            </a:pPr>
            <a:r>
              <a:rPr lang="fr-FR" dirty="0"/>
              <a:t>- des enseignants qui gagnent en expertise et en responsabilité (directeur-adjoint)</a:t>
            </a:r>
          </a:p>
          <a:p>
            <a:pPr marL="273050" indent="-85725">
              <a:spcAft>
                <a:spcPts val="600"/>
              </a:spcAft>
            </a:pPr>
            <a:endParaRPr lang="fr-FR" dirty="0"/>
          </a:p>
          <a:p>
            <a:pPr marL="11113" indent="12700">
              <a:spcAft>
                <a:spcPts val="600"/>
              </a:spcAft>
            </a:pPr>
            <a:r>
              <a:rPr lang="fr-FR" b="1" dirty="0"/>
              <a:t>Des apprenants stimulés par de tels défis </a:t>
            </a:r>
          </a:p>
        </p:txBody>
      </p:sp>
      <p:sp>
        <p:nvSpPr>
          <p:cNvPr id="5" name="Espace réservé du texte 3">
            <a:extLst>
              <a:ext uri="{FF2B5EF4-FFF2-40B4-BE49-F238E27FC236}">
                <a16:creationId xmlns:a16="http://schemas.microsoft.com/office/drawing/2014/main" id="{34376F1A-5AA3-264D-8E48-D522279223D2}"/>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3- Résultats / enseignants   </a:t>
            </a:r>
          </a:p>
        </p:txBody>
      </p:sp>
      <p:grpSp>
        <p:nvGrpSpPr>
          <p:cNvPr id="7" name="Groupe 6">
            <a:extLst>
              <a:ext uri="{FF2B5EF4-FFF2-40B4-BE49-F238E27FC236}">
                <a16:creationId xmlns:a16="http://schemas.microsoft.com/office/drawing/2014/main" id="{264C73BF-A7D1-B446-B917-AC2FFB8EA9CE}"/>
              </a:ext>
            </a:extLst>
          </p:cNvPr>
          <p:cNvGrpSpPr>
            <a:grpSpLocks noChangeAspect="1"/>
          </p:cNvGrpSpPr>
          <p:nvPr/>
        </p:nvGrpSpPr>
        <p:grpSpPr>
          <a:xfrm>
            <a:off x="6992045" y="1639503"/>
            <a:ext cx="4320000" cy="4320000"/>
            <a:chOff x="3305125" y="1458097"/>
            <a:chExt cx="3618961" cy="3608173"/>
          </a:xfrm>
        </p:grpSpPr>
        <p:cxnSp>
          <p:nvCxnSpPr>
            <p:cNvPr id="8" name="Connecteur droit avec flèche 7">
              <a:extLst>
                <a:ext uri="{FF2B5EF4-FFF2-40B4-BE49-F238E27FC236}">
                  <a16:creationId xmlns:a16="http://schemas.microsoft.com/office/drawing/2014/main" id="{BC9843A1-1467-A141-A7B4-9B5A7DEF7D0C}"/>
                </a:ext>
              </a:extLst>
            </p:cNvPr>
            <p:cNvCxnSpPr>
              <a:cxnSpLocks/>
            </p:cNvCxnSpPr>
            <p:nvPr/>
          </p:nvCxnSpPr>
          <p:spPr>
            <a:xfrm flipV="1">
              <a:off x="3311610" y="1458097"/>
              <a:ext cx="0" cy="36081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CA4A1961-BC73-2F41-B7C3-8B02D676A720}"/>
                </a:ext>
              </a:extLst>
            </p:cNvPr>
            <p:cNvCxnSpPr>
              <a:cxnSpLocks/>
            </p:cNvCxnSpPr>
            <p:nvPr/>
          </p:nvCxnSpPr>
          <p:spPr>
            <a:xfrm flipV="1">
              <a:off x="3305125" y="5059785"/>
              <a:ext cx="3618961"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ZoneTexte 9">
            <a:extLst>
              <a:ext uri="{FF2B5EF4-FFF2-40B4-BE49-F238E27FC236}">
                <a16:creationId xmlns:a16="http://schemas.microsoft.com/office/drawing/2014/main" id="{494618B6-2F5E-0B4B-8201-92FAE2550E62}"/>
              </a:ext>
            </a:extLst>
          </p:cNvPr>
          <p:cNvSpPr txBox="1"/>
          <p:nvPr/>
        </p:nvSpPr>
        <p:spPr>
          <a:xfrm>
            <a:off x="9317459" y="6001255"/>
            <a:ext cx="2302903" cy="461665"/>
          </a:xfrm>
          <a:prstGeom prst="rect">
            <a:avLst/>
          </a:prstGeom>
          <a:noFill/>
        </p:spPr>
        <p:txBody>
          <a:bodyPr wrap="square" rtlCol="0">
            <a:spAutoFit/>
          </a:bodyPr>
          <a:lstStyle/>
          <a:p>
            <a:pPr algn="r"/>
            <a:r>
              <a:rPr lang="fr-FR" sz="1200" b="1" dirty="0"/>
              <a:t>Construction d’une « intimité collective » de travail </a:t>
            </a:r>
          </a:p>
        </p:txBody>
      </p:sp>
      <p:sp>
        <p:nvSpPr>
          <p:cNvPr id="11" name="ZoneTexte 10">
            <a:extLst>
              <a:ext uri="{FF2B5EF4-FFF2-40B4-BE49-F238E27FC236}">
                <a16:creationId xmlns:a16="http://schemas.microsoft.com/office/drawing/2014/main" id="{646F18AB-482A-F646-B1A5-69325BFE9504}"/>
              </a:ext>
            </a:extLst>
          </p:cNvPr>
          <p:cNvSpPr txBox="1"/>
          <p:nvPr/>
        </p:nvSpPr>
        <p:spPr>
          <a:xfrm rot="16200000">
            <a:off x="5777213" y="2186553"/>
            <a:ext cx="1953026" cy="461665"/>
          </a:xfrm>
          <a:prstGeom prst="rect">
            <a:avLst/>
          </a:prstGeom>
          <a:noFill/>
        </p:spPr>
        <p:txBody>
          <a:bodyPr wrap="square" rtlCol="0">
            <a:spAutoFit/>
          </a:bodyPr>
          <a:lstStyle/>
          <a:p>
            <a:pPr algn="r"/>
            <a:r>
              <a:rPr lang="fr-FR" sz="1200" b="1" dirty="0"/>
              <a:t>Visée conceptuelle des apprentissages  </a:t>
            </a:r>
          </a:p>
        </p:txBody>
      </p:sp>
      <p:sp>
        <p:nvSpPr>
          <p:cNvPr id="12" name="Ellipse 11">
            <a:extLst>
              <a:ext uri="{FF2B5EF4-FFF2-40B4-BE49-F238E27FC236}">
                <a16:creationId xmlns:a16="http://schemas.microsoft.com/office/drawing/2014/main" id="{8653D243-BB61-E04A-AA4C-154A1379AC35}"/>
              </a:ext>
            </a:extLst>
          </p:cNvPr>
          <p:cNvSpPr/>
          <p:nvPr/>
        </p:nvSpPr>
        <p:spPr>
          <a:xfrm rot="20625659">
            <a:off x="10256256" y="2471294"/>
            <a:ext cx="216000" cy="216000"/>
          </a:xfrm>
          <a:prstGeom prst="ellipse">
            <a:avLst/>
          </a:prstGeom>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3" name="Connecteur droit avec flèche 12">
            <a:extLst>
              <a:ext uri="{FF2B5EF4-FFF2-40B4-BE49-F238E27FC236}">
                <a16:creationId xmlns:a16="http://schemas.microsoft.com/office/drawing/2014/main" id="{F312DEFF-1E85-B641-AE06-EE57AD47330B}"/>
              </a:ext>
            </a:extLst>
          </p:cNvPr>
          <p:cNvCxnSpPr>
            <a:stCxn id="37" idx="7"/>
            <a:endCxn id="12" idx="3"/>
          </p:cNvCxnSpPr>
          <p:nvPr/>
        </p:nvCxnSpPr>
        <p:spPr>
          <a:xfrm flipV="1">
            <a:off x="9214448" y="2673971"/>
            <a:ext cx="1097843" cy="1959137"/>
          </a:xfrm>
          <a:prstGeom prst="straightConnector1">
            <a:avLst/>
          </a:prstGeom>
          <a:ln w="19050">
            <a:prstDash val="lgDash"/>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0FD686E5-3001-314B-9C64-915CBBC71E1B}"/>
              </a:ext>
            </a:extLst>
          </p:cNvPr>
          <p:cNvSpPr txBox="1"/>
          <p:nvPr/>
        </p:nvSpPr>
        <p:spPr>
          <a:xfrm>
            <a:off x="10413936" y="2344117"/>
            <a:ext cx="486030" cy="276999"/>
          </a:xfrm>
          <a:prstGeom prst="rect">
            <a:avLst/>
          </a:prstGeom>
          <a:noFill/>
        </p:spPr>
        <p:txBody>
          <a:bodyPr wrap="none" rtlCol="0">
            <a:spAutoFit/>
          </a:bodyPr>
          <a:lstStyle/>
          <a:p>
            <a:r>
              <a:rPr lang="fr-FR" sz="1200" b="1" dirty="0"/>
              <a:t>BRRI</a:t>
            </a:r>
          </a:p>
        </p:txBody>
      </p:sp>
      <p:sp>
        <p:nvSpPr>
          <p:cNvPr id="15" name="Ellipse 14">
            <a:extLst>
              <a:ext uri="{FF2B5EF4-FFF2-40B4-BE49-F238E27FC236}">
                <a16:creationId xmlns:a16="http://schemas.microsoft.com/office/drawing/2014/main" id="{2E7257AA-5A3A-9349-A1AD-BD49133C1EED}"/>
              </a:ext>
            </a:extLst>
          </p:cNvPr>
          <p:cNvSpPr/>
          <p:nvPr/>
        </p:nvSpPr>
        <p:spPr>
          <a:xfrm rot="20709262">
            <a:off x="9070720" y="2797373"/>
            <a:ext cx="216000" cy="21600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Ellipse 15">
            <a:extLst>
              <a:ext uri="{FF2B5EF4-FFF2-40B4-BE49-F238E27FC236}">
                <a16:creationId xmlns:a16="http://schemas.microsoft.com/office/drawing/2014/main" id="{558BFCDE-6ACD-0042-88A8-6D10123D522C}"/>
              </a:ext>
            </a:extLst>
          </p:cNvPr>
          <p:cNvSpPr/>
          <p:nvPr/>
        </p:nvSpPr>
        <p:spPr>
          <a:xfrm rot="20677907">
            <a:off x="8277029" y="4180231"/>
            <a:ext cx="216000" cy="216000"/>
          </a:xfrm>
          <a:prstGeom prst="ellipse">
            <a:avLst/>
          </a:prstGeom>
          <a:solidFill>
            <a:schemeClr val="accent6">
              <a:lumMod val="60000"/>
              <a:lumOff val="40000"/>
            </a:schemeClr>
          </a:solidFill>
          <a:ln>
            <a:solidFill>
              <a:schemeClr val="accent6">
                <a:lumMod val="60000"/>
                <a:lumOff val="4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7" name="Connecteur droit avec flèche 16">
            <a:extLst>
              <a:ext uri="{FF2B5EF4-FFF2-40B4-BE49-F238E27FC236}">
                <a16:creationId xmlns:a16="http://schemas.microsoft.com/office/drawing/2014/main" id="{6E2DE9E9-1070-0E4F-A88E-D8572B6C4D9A}"/>
              </a:ext>
            </a:extLst>
          </p:cNvPr>
          <p:cNvCxnSpPr>
            <a:cxnSpLocks/>
            <a:stCxn id="16" idx="7"/>
            <a:endCxn id="15" idx="3"/>
          </p:cNvCxnSpPr>
          <p:nvPr/>
        </p:nvCxnSpPr>
        <p:spPr>
          <a:xfrm flipV="1">
            <a:off x="8438427" y="2998758"/>
            <a:ext cx="686041" cy="1195597"/>
          </a:xfrm>
          <a:prstGeom prst="straightConnector1">
            <a:avLst/>
          </a:prstGeom>
          <a:ln w="19050">
            <a:solidFill>
              <a:schemeClr val="accent6"/>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C073D9C8-0988-3544-B725-615B61DD97A5}"/>
              </a:ext>
            </a:extLst>
          </p:cNvPr>
          <p:cNvSpPr txBox="1"/>
          <p:nvPr/>
        </p:nvSpPr>
        <p:spPr>
          <a:xfrm>
            <a:off x="8868487" y="2548471"/>
            <a:ext cx="607859" cy="276999"/>
          </a:xfrm>
          <a:prstGeom prst="rect">
            <a:avLst/>
          </a:prstGeom>
          <a:noFill/>
        </p:spPr>
        <p:txBody>
          <a:bodyPr wrap="none" rtlCol="0">
            <a:spAutoFit/>
          </a:bodyPr>
          <a:lstStyle/>
          <a:p>
            <a:r>
              <a:rPr lang="fr-FR" sz="1200" b="1" dirty="0"/>
              <a:t>CHRFR</a:t>
            </a:r>
          </a:p>
        </p:txBody>
      </p:sp>
      <p:sp>
        <p:nvSpPr>
          <p:cNvPr id="19" name="ZoneTexte 18">
            <a:extLst>
              <a:ext uri="{FF2B5EF4-FFF2-40B4-BE49-F238E27FC236}">
                <a16:creationId xmlns:a16="http://schemas.microsoft.com/office/drawing/2014/main" id="{E9CDD966-4673-2D43-A6DB-39F3613E8F44}"/>
              </a:ext>
            </a:extLst>
          </p:cNvPr>
          <p:cNvSpPr txBox="1"/>
          <p:nvPr/>
        </p:nvSpPr>
        <p:spPr>
          <a:xfrm>
            <a:off x="9769885" y="3268182"/>
            <a:ext cx="654475" cy="276999"/>
          </a:xfrm>
          <a:prstGeom prst="rect">
            <a:avLst/>
          </a:prstGeom>
          <a:noFill/>
        </p:spPr>
        <p:txBody>
          <a:bodyPr wrap="none" rtlCol="0">
            <a:spAutoFit/>
          </a:bodyPr>
          <a:lstStyle/>
          <a:p>
            <a:r>
              <a:rPr lang="fr-FR" sz="1200" b="1" dirty="0"/>
              <a:t>NAROB</a:t>
            </a:r>
          </a:p>
        </p:txBody>
      </p:sp>
      <p:sp>
        <p:nvSpPr>
          <p:cNvPr id="20" name="Ellipse 19">
            <a:extLst>
              <a:ext uri="{FF2B5EF4-FFF2-40B4-BE49-F238E27FC236}">
                <a16:creationId xmlns:a16="http://schemas.microsoft.com/office/drawing/2014/main" id="{F1C8B0F6-4BD9-F846-A520-EF0840819511}"/>
              </a:ext>
            </a:extLst>
          </p:cNvPr>
          <p:cNvSpPr/>
          <p:nvPr/>
        </p:nvSpPr>
        <p:spPr>
          <a:xfrm>
            <a:off x="9585455" y="3403085"/>
            <a:ext cx="216000" cy="2160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Ellipse 20">
            <a:extLst>
              <a:ext uri="{FF2B5EF4-FFF2-40B4-BE49-F238E27FC236}">
                <a16:creationId xmlns:a16="http://schemas.microsoft.com/office/drawing/2014/main" id="{6566B05A-C046-D84F-A256-248131B6DAAB}"/>
              </a:ext>
            </a:extLst>
          </p:cNvPr>
          <p:cNvSpPr/>
          <p:nvPr/>
        </p:nvSpPr>
        <p:spPr>
          <a:xfrm>
            <a:off x="8491109" y="4564249"/>
            <a:ext cx="216000" cy="216000"/>
          </a:xfrm>
          <a:prstGeom prst="ellipse">
            <a:avLst/>
          </a:prstGeom>
          <a:solidFill>
            <a:schemeClr val="accent2">
              <a:lumMod val="60000"/>
              <a:lumOff val="40000"/>
            </a:schemeClr>
          </a:solidFill>
          <a:ln>
            <a:solidFill>
              <a:schemeClr val="accent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2" name="Connecteur droit avec flèche 21">
            <a:extLst>
              <a:ext uri="{FF2B5EF4-FFF2-40B4-BE49-F238E27FC236}">
                <a16:creationId xmlns:a16="http://schemas.microsoft.com/office/drawing/2014/main" id="{49F2B7BD-6624-A44B-8D2E-C58D7A987BCA}"/>
              </a:ext>
            </a:extLst>
          </p:cNvPr>
          <p:cNvCxnSpPr>
            <a:cxnSpLocks/>
            <a:stCxn id="21" idx="7"/>
            <a:endCxn id="20" idx="3"/>
          </p:cNvCxnSpPr>
          <p:nvPr/>
        </p:nvCxnSpPr>
        <p:spPr>
          <a:xfrm flipV="1">
            <a:off x="8675477" y="3587453"/>
            <a:ext cx="941610" cy="1008428"/>
          </a:xfrm>
          <a:prstGeom prst="straightConnector1">
            <a:avLst/>
          </a:prstGeom>
          <a:ln w="19050">
            <a:solidFill>
              <a:schemeClr val="accent2"/>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3" name="ZoneTexte 22">
            <a:extLst>
              <a:ext uri="{FF2B5EF4-FFF2-40B4-BE49-F238E27FC236}">
                <a16:creationId xmlns:a16="http://schemas.microsoft.com/office/drawing/2014/main" id="{4572214A-7BDF-3B49-AB3B-49EF828119FA}"/>
              </a:ext>
            </a:extLst>
          </p:cNvPr>
          <p:cNvSpPr txBox="1"/>
          <p:nvPr/>
        </p:nvSpPr>
        <p:spPr>
          <a:xfrm>
            <a:off x="9517443" y="3873998"/>
            <a:ext cx="574196" cy="276999"/>
          </a:xfrm>
          <a:prstGeom prst="rect">
            <a:avLst/>
          </a:prstGeom>
          <a:noFill/>
        </p:spPr>
        <p:txBody>
          <a:bodyPr wrap="none" rtlCol="0">
            <a:spAutoFit/>
          </a:bodyPr>
          <a:lstStyle/>
          <a:p>
            <a:r>
              <a:rPr lang="fr-FR" sz="1200" b="1" dirty="0"/>
              <a:t>FRLEV</a:t>
            </a:r>
          </a:p>
        </p:txBody>
      </p:sp>
      <p:sp>
        <p:nvSpPr>
          <p:cNvPr id="24" name="Ellipse 23">
            <a:extLst>
              <a:ext uri="{FF2B5EF4-FFF2-40B4-BE49-F238E27FC236}">
                <a16:creationId xmlns:a16="http://schemas.microsoft.com/office/drawing/2014/main" id="{908FC5CD-D527-A44D-886A-D70A4DA75E3F}"/>
              </a:ext>
            </a:extLst>
          </p:cNvPr>
          <p:cNvSpPr/>
          <p:nvPr/>
        </p:nvSpPr>
        <p:spPr>
          <a:xfrm rot="20674305">
            <a:off x="9351005" y="3941264"/>
            <a:ext cx="216000" cy="21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Ellipse 24">
            <a:extLst>
              <a:ext uri="{FF2B5EF4-FFF2-40B4-BE49-F238E27FC236}">
                <a16:creationId xmlns:a16="http://schemas.microsoft.com/office/drawing/2014/main" id="{8A9DA9D1-4294-CF43-AFC3-26FD7F1DE985}"/>
              </a:ext>
            </a:extLst>
          </p:cNvPr>
          <p:cNvSpPr/>
          <p:nvPr/>
        </p:nvSpPr>
        <p:spPr>
          <a:xfrm rot="21056781">
            <a:off x="8399808" y="5147108"/>
            <a:ext cx="216000" cy="216000"/>
          </a:xfrm>
          <a:prstGeom prst="ellipse">
            <a:avLst/>
          </a:prstGeom>
          <a:solidFill>
            <a:srgbClr val="E88584"/>
          </a:solid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6" name="Connecteur droit avec flèche 25">
            <a:extLst>
              <a:ext uri="{FF2B5EF4-FFF2-40B4-BE49-F238E27FC236}">
                <a16:creationId xmlns:a16="http://schemas.microsoft.com/office/drawing/2014/main" id="{2ACED2D8-3C46-5047-BB6A-1B24740C7BE8}"/>
              </a:ext>
            </a:extLst>
          </p:cNvPr>
          <p:cNvCxnSpPr>
            <a:cxnSpLocks/>
            <a:stCxn id="25" idx="7"/>
            <a:endCxn id="24" idx="3"/>
          </p:cNvCxnSpPr>
          <p:nvPr/>
        </p:nvCxnSpPr>
        <p:spPr>
          <a:xfrm flipV="1">
            <a:off x="8571207" y="4143196"/>
            <a:ext cx="834498" cy="1024478"/>
          </a:xfrm>
          <a:prstGeom prst="straightConnector1">
            <a:avLst/>
          </a:prstGeom>
          <a:ln w="19050">
            <a:solidFill>
              <a:srgbClr val="FF0000"/>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0406C622-95C9-8B4B-A23D-E8DD7E4D2B1B}"/>
              </a:ext>
            </a:extLst>
          </p:cNvPr>
          <p:cNvCxnSpPr>
            <a:cxnSpLocks/>
          </p:cNvCxnSpPr>
          <p:nvPr/>
        </p:nvCxnSpPr>
        <p:spPr>
          <a:xfrm flipH="1">
            <a:off x="6920333" y="562847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28ABED0-EFB6-974B-B4F9-16C92DF6D67F}"/>
              </a:ext>
            </a:extLst>
          </p:cNvPr>
          <p:cNvCxnSpPr>
            <a:cxnSpLocks/>
          </p:cNvCxnSpPr>
          <p:nvPr/>
        </p:nvCxnSpPr>
        <p:spPr>
          <a:xfrm flipH="1">
            <a:off x="6923163" y="4698418"/>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FEEBF1EF-792F-394A-925C-494B7C12E802}"/>
              </a:ext>
            </a:extLst>
          </p:cNvPr>
          <p:cNvCxnSpPr>
            <a:cxnSpLocks/>
          </p:cNvCxnSpPr>
          <p:nvPr/>
        </p:nvCxnSpPr>
        <p:spPr>
          <a:xfrm flipH="1">
            <a:off x="6921333" y="376986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667AB66B-DD71-F044-AEC5-AED819F1DCB9}"/>
              </a:ext>
            </a:extLst>
          </p:cNvPr>
          <p:cNvCxnSpPr>
            <a:cxnSpLocks/>
          </p:cNvCxnSpPr>
          <p:nvPr/>
        </p:nvCxnSpPr>
        <p:spPr>
          <a:xfrm flipH="1">
            <a:off x="6921333" y="194666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FFABA5B0-A321-F64D-9029-B42A65186EDC}"/>
              </a:ext>
            </a:extLst>
          </p:cNvPr>
          <p:cNvCxnSpPr>
            <a:cxnSpLocks/>
          </p:cNvCxnSpPr>
          <p:nvPr/>
        </p:nvCxnSpPr>
        <p:spPr>
          <a:xfrm>
            <a:off x="7300527" y="5883241"/>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4BD50F63-7842-084C-A859-37A080EA9187}"/>
              </a:ext>
            </a:extLst>
          </p:cNvPr>
          <p:cNvCxnSpPr>
            <a:cxnSpLocks/>
          </p:cNvCxnSpPr>
          <p:nvPr/>
        </p:nvCxnSpPr>
        <p:spPr>
          <a:xfrm>
            <a:off x="8180864" y="5886029"/>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1401777E-5DFC-DB43-AAFD-B7A973D2C5E4}"/>
              </a:ext>
            </a:extLst>
          </p:cNvPr>
          <p:cNvCxnSpPr>
            <a:cxnSpLocks/>
          </p:cNvCxnSpPr>
          <p:nvPr/>
        </p:nvCxnSpPr>
        <p:spPr>
          <a:xfrm>
            <a:off x="9081318" y="5886029"/>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8451C8B2-E659-9D46-B7F0-BC473266E937}"/>
              </a:ext>
            </a:extLst>
          </p:cNvPr>
          <p:cNvCxnSpPr>
            <a:cxnSpLocks/>
          </p:cNvCxnSpPr>
          <p:nvPr/>
        </p:nvCxnSpPr>
        <p:spPr>
          <a:xfrm>
            <a:off x="10877714" y="5879933"/>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687F63AE-08DE-174A-8CD7-02D205A8E0B6}"/>
              </a:ext>
            </a:extLst>
          </p:cNvPr>
          <p:cNvCxnSpPr>
            <a:cxnSpLocks/>
          </p:cNvCxnSpPr>
          <p:nvPr/>
        </p:nvCxnSpPr>
        <p:spPr>
          <a:xfrm flipH="1">
            <a:off x="6928723" y="286246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5614E2A1-8894-BE46-A599-4ED21A4B6B21}"/>
              </a:ext>
            </a:extLst>
          </p:cNvPr>
          <p:cNvCxnSpPr>
            <a:cxnSpLocks/>
          </p:cNvCxnSpPr>
          <p:nvPr/>
        </p:nvCxnSpPr>
        <p:spPr>
          <a:xfrm>
            <a:off x="9966730" y="587512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Ellipse 36">
            <a:extLst>
              <a:ext uri="{FF2B5EF4-FFF2-40B4-BE49-F238E27FC236}">
                <a16:creationId xmlns:a16="http://schemas.microsoft.com/office/drawing/2014/main" id="{8C7F2244-B4A0-7641-999C-52BC0773B3DC}"/>
              </a:ext>
            </a:extLst>
          </p:cNvPr>
          <p:cNvSpPr/>
          <p:nvPr/>
        </p:nvSpPr>
        <p:spPr>
          <a:xfrm rot="20617515">
            <a:off x="9054707" y="4619908"/>
            <a:ext cx="216000" cy="216000"/>
          </a:xfrm>
          <a:prstGeom prst="ellipse">
            <a:avLst/>
          </a:prstGeom>
          <a:solidFill>
            <a:schemeClr val="accent1">
              <a:lumMod val="60000"/>
              <a:lumOff val="40000"/>
            </a:schemeClr>
          </a:solidFill>
          <a:ln>
            <a:solidFill>
              <a:schemeClr val="accent1">
                <a:lumMod val="60000"/>
                <a:lumOff val="4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Arc 37">
            <a:extLst>
              <a:ext uri="{FF2B5EF4-FFF2-40B4-BE49-F238E27FC236}">
                <a16:creationId xmlns:a16="http://schemas.microsoft.com/office/drawing/2014/main" id="{DC70055B-8ACF-BA45-9CD1-15F5A62A55ED}"/>
              </a:ext>
            </a:extLst>
          </p:cNvPr>
          <p:cNvSpPr/>
          <p:nvPr/>
        </p:nvSpPr>
        <p:spPr>
          <a:xfrm>
            <a:off x="7271557" y="3880282"/>
            <a:ext cx="2106754" cy="2124536"/>
          </a:xfrm>
          <a:prstGeom prst="arc">
            <a:avLst>
              <a:gd name="adj1" fmla="val 15486723"/>
              <a:gd name="adj2" fmla="val 932012"/>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39" name="Connecteur droit avec flèche 38">
            <a:extLst>
              <a:ext uri="{FF2B5EF4-FFF2-40B4-BE49-F238E27FC236}">
                <a16:creationId xmlns:a16="http://schemas.microsoft.com/office/drawing/2014/main" id="{C465358B-95EB-D348-8E30-D339807C8377}"/>
              </a:ext>
            </a:extLst>
          </p:cNvPr>
          <p:cNvCxnSpPr>
            <a:cxnSpLocks/>
          </p:cNvCxnSpPr>
          <p:nvPr/>
        </p:nvCxnSpPr>
        <p:spPr>
          <a:xfrm flipH="1">
            <a:off x="8464800" y="3916424"/>
            <a:ext cx="147921" cy="222248"/>
          </a:xfrm>
          <a:prstGeom prst="straightConnector1">
            <a:avLst/>
          </a:prstGeom>
          <a:ln w="190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a:extLst>
              <a:ext uri="{FF2B5EF4-FFF2-40B4-BE49-F238E27FC236}">
                <a16:creationId xmlns:a16="http://schemas.microsoft.com/office/drawing/2014/main" id="{D6815824-E246-DA46-8B26-67CFD713979E}"/>
              </a:ext>
            </a:extLst>
          </p:cNvPr>
          <p:cNvCxnSpPr>
            <a:cxnSpLocks/>
          </p:cNvCxnSpPr>
          <p:nvPr/>
        </p:nvCxnSpPr>
        <p:spPr>
          <a:xfrm flipH="1">
            <a:off x="8742160" y="4079599"/>
            <a:ext cx="199612" cy="200273"/>
          </a:xfrm>
          <a:prstGeom prst="straightConnector1">
            <a:avLst/>
          </a:prstGeom>
          <a:ln w="190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a:extLst>
              <a:ext uri="{FF2B5EF4-FFF2-40B4-BE49-F238E27FC236}">
                <a16:creationId xmlns:a16="http://schemas.microsoft.com/office/drawing/2014/main" id="{5D1907D1-B2AD-B642-8462-1284A33BF0CC}"/>
              </a:ext>
            </a:extLst>
          </p:cNvPr>
          <p:cNvCxnSpPr>
            <a:cxnSpLocks/>
          </p:cNvCxnSpPr>
          <p:nvPr/>
        </p:nvCxnSpPr>
        <p:spPr>
          <a:xfrm flipH="1">
            <a:off x="8983390" y="4333359"/>
            <a:ext cx="211162" cy="161062"/>
          </a:xfrm>
          <a:prstGeom prst="straightConnector1">
            <a:avLst/>
          </a:prstGeom>
          <a:ln w="190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a:extLst>
              <a:ext uri="{FF2B5EF4-FFF2-40B4-BE49-F238E27FC236}">
                <a16:creationId xmlns:a16="http://schemas.microsoft.com/office/drawing/2014/main" id="{5534F736-FD67-9348-BBBD-EDD10A9A5D2C}"/>
              </a:ext>
            </a:extLst>
          </p:cNvPr>
          <p:cNvCxnSpPr>
            <a:cxnSpLocks/>
          </p:cNvCxnSpPr>
          <p:nvPr/>
        </p:nvCxnSpPr>
        <p:spPr>
          <a:xfrm flipH="1">
            <a:off x="9145547" y="4708973"/>
            <a:ext cx="205306" cy="115798"/>
          </a:xfrm>
          <a:prstGeom prst="straightConnector1">
            <a:avLst/>
          </a:prstGeom>
          <a:ln w="190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a:extLst>
              <a:ext uri="{FF2B5EF4-FFF2-40B4-BE49-F238E27FC236}">
                <a16:creationId xmlns:a16="http://schemas.microsoft.com/office/drawing/2014/main" id="{AB21A412-BEBC-2A49-AD1D-FE9FEED303C5}"/>
              </a:ext>
            </a:extLst>
          </p:cNvPr>
          <p:cNvCxnSpPr>
            <a:cxnSpLocks/>
          </p:cNvCxnSpPr>
          <p:nvPr/>
        </p:nvCxnSpPr>
        <p:spPr>
          <a:xfrm flipH="1">
            <a:off x="9162707" y="5055479"/>
            <a:ext cx="207826" cy="74901"/>
          </a:xfrm>
          <a:prstGeom prst="straightConnector1">
            <a:avLst/>
          </a:prstGeom>
          <a:ln w="190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a:extLst>
              <a:ext uri="{FF2B5EF4-FFF2-40B4-BE49-F238E27FC236}">
                <a16:creationId xmlns:a16="http://schemas.microsoft.com/office/drawing/2014/main" id="{05FCC969-AC9D-3A4A-874A-F786CEDFF227}"/>
              </a:ext>
            </a:extLst>
          </p:cNvPr>
          <p:cNvCxnSpPr>
            <a:cxnSpLocks/>
          </p:cNvCxnSpPr>
          <p:nvPr/>
        </p:nvCxnSpPr>
        <p:spPr>
          <a:xfrm flipH="1">
            <a:off x="8125129" y="3883864"/>
            <a:ext cx="106143" cy="194503"/>
          </a:xfrm>
          <a:prstGeom prst="straightConnector1">
            <a:avLst/>
          </a:prstGeom>
          <a:ln w="190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Arc 44">
            <a:extLst>
              <a:ext uri="{FF2B5EF4-FFF2-40B4-BE49-F238E27FC236}">
                <a16:creationId xmlns:a16="http://schemas.microsoft.com/office/drawing/2014/main" id="{087A8A1A-AF21-9546-BF46-977DE41C1BDC}"/>
              </a:ext>
            </a:extLst>
          </p:cNvPr>
          <p:cNvSpPr/>
          <p:nvPr/>
        </p:nvSpPr>
        <p:spPr>
          <a:xfrm rot="9525809">
            <a:off x="9892597" y="1738353"/>
            <a:ext cx="1282634" cy="1159295"/>
          </a:xfrm>
          <a:prstGeom prst="arc">
            <a:avLst>
              <a:gd name="adj1" fmla="val 15486723"/>
              <a:gd name="adj2" fmla="val 932012"/>
            </a:avLst>
          </a:prstGeom>
          <a:ln w="28575">
            <a:solidFill>
              <a:srgbClr val="2F528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6" name="Connecteur droit avec flèche 45">
            <a:extLst>
              <a:ext uri="{FF2B5EF4-FFF2-40B4-BE49-F238E27FC236}">
                <a16:creationId xmlns:a16="http://schemas.microsoft.com/office/drawing/2014/main" id="{68BB3401-DAF2-AA43-8678-8983462800C1}"/>
              </a:ext>
            </a:extLst>
          </p:cNvPr>
          <p:cNvCxnSpPr>
            <a:cxnSpLocks/>
          </p:cNvCxnSpPr>
          <p:nvPr/>
        </p:nvCxnSpPr>
        <p:spPr>
          <a:xfrm flipV="1">
            <a:off x="9941755" y="2368000"/>
            <a:ext cx="262148" cy="184637"/>
          </a:xfrm>
          <a:prstGeom prst="straightConnector1">
            <a:avLst/>
          </a:prstGeom>
          <a:ln w="19050">
            <a:solidFill>
              <a:srgbClr val="2F528F"/>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cteur droit avec flèche 46">
            <a:extLst>
              <a:ext uri="{FF2B5EF4-FFF2-40B4-BE49-F238E27FC236}">
                <a16:creationId xmlns:a16="http://schemas.microsoft.com/office/drawing/2014/main" id="{29D83978-0CCE-384C-8222-EFB32FAAE610}"/>
              </a:ext>
            </a:extLst>
          </p:cNvPr>
          <p:cNvCxnSpPr>
            <a:cxnSpLocks/>
          </p:cNvCxnSpPr>
          <p:nvPr/>
        </p:nvCxnSpPr>
        <p:spPr>
          <a:xfrm flipV="1">
            <a:off x="10571956" y="2616251"/>
            <a:ext cx="73701" cy="279225"/>
          </a:xfrm>
          <a:prstGeom prst="straightConnector1">
            <a:avLst/>
          </a:prstGeom>
          <a:ln w="19050">
            <a:solidFill>
              <a:srgbClr val="2F528F"/>
            </a:solidFill>
            <a:tailEnd type="triangle"/>
          </a:ln>
        </p:spPr>
        <p:style>
          <a:lnRef idx="1">
            <a:schemeClr val="accent1"/>
          </a:lnRef>
          <a:fillRef idx="0">
            <a:schemeClr val="accent1"/>
          </a:fillRef>
          <a:effectRef idx="0">
            <a:schemeClr val="accent1"/>
          </a:effectRef>
          <a:fontRef idx="minor">
            <a:schemeClr val="tx1"/>
          </a:fontRef>
        </p:style>
      </p:cxnSp>
      <p:sp>
        <p:nvSpPr>
          <p:cNvPr id="48" name="Arc 47">
            <a:extLst>
              <a:ext uri="{FF2B5EF4-FFF2-40B4-BE49-F238E27FC236}">
                <a16:creationId xmlns:a16="http://schemas.microsoft.com/office/drawing/2014/main" id="{1C8A0BD8-40E6-F844-AB2B-DFE46C32C50D}"/>
              </a:ext>
            </a:extLst>
          </p:cNvPr>
          <p:cNvSpPr/>
          <p:nvPr/>
        </p:nvSpPr>
        <p:spPr>
          <a:xfrm rot="9023501">
            <a:off x="8770198" y="2032082"/>
            <a:ext cx="1282634" cy="1159295"/>
          </a:xfrm>
          <a:prstGeom prst="arc">
            <a:avLst>
              <a:gd name="adj1" fmla="val 17637770"/>
              <a:gd name="adj2" fmla="val 2665592"/>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9" name="Connecteur droit avec flèche 48">
            <a:extLst>
              <a:ext uri="{FF2B5EF4-FFF2-40B4-BE49-F238E27FC236}">
                <a16:creationId xmlns:a16="http://schemas.microsoft.com/office/drawing/2014/main" id="{F9B6039C-F339-BE4A-AC35-DD833BD7FC07}"/>
              </a:ext>
            </a:extLst>
          </p:cNvPr>
          <p:cNvCxnSpPr>
            <a:cxnSpLocks/>
            <a:endCxn id="18" idx="0"/>
          </p:cNvCxnSpPr>
          <p:nvPr/>
        </p:nvCxnSpPr>
        <p:spPr>
          <a:xfrm flipV="1">
            <a:off x="8793607" y="2548471"/>
            <a:ext cx="324000" cy="10800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a:extLst>
              <a:ext uri="{FF2B5EF4-FFF2-40B4-BE49-F238E27FC236}">
                <a16:creationId xmlns:a16="http://schemas.microsoft.com/office/drawing/2014/main" id="{E1BE496C-0788-E244-A329-477948737117}"/>
              </a:ext>
            </a:extLst>
          </p:cNvPr>
          <p:cNvCxnSpPr>
            <a:cxnSpLocks/>
          </p:cNvCxnSpPr>
          <p:nvPr/>
        </p:nvCxnSpPr>
        <p:spPr>
          <a:xfrm flipV="1">
            <a:off x="9283278" y="2971629"/>
            <a:ext cx="258541" cy="224559"/>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1" name="Arc 50">
            <a:extLst>
              <a:ext uri="{FF2B5EF4-FFF2-40B4-BE49-F238E27FC236}">
                <a16:creationId xmlns:a16="http://schemas.microsoft.com/office/drawing/2014/main" id="{5EAEF4E4-643F-1549-8CCD-D776FA5E6563}"/>
              </a:ext>
            </a:extLst>
          </p:cNvPr>
          <p:cNvSpPr/>
          <p:nvPr/>
        </p:nvSpPr>
        <p:spPr>
          <a:xfrm rot="8008309">
            <a:off x="9346669" y="2661562"/>
            <a:ext cx="1282634" cy="1159295"/>
          </a:xfrm>
          <a:prstGeom prst="arc">
            <a:avLst>
              <a:gd name="adj1" fmla="val 17637770"/>
              <a:gd name="adj2" fmla="val 2665592"/>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52" name="Connecteur droit avec flèche 51">
            <a:extLst>
              <a:ext uri="{FF2B5EF4-FFF2-40B4-BE49-F238E27FC236}">
                <a16:creationId xmlns:a16="http://schemas.microsoft.com/office/drawing/2014/main" id="{196F4B82-B4D9-7B40-8F14-177FA5A6209D}"/>
              </a:ext>
            </a:extLst>
          </p:cNvPr>
          <p:cNvCxnSpPr>
            <a:cxnSpLocks/>
          </p:cNvCxnSpPr>
          <p:nvPr/>
        </p:nvCxnSpPr>
        <p:spPr>
          <a:xfrm flipV="1">
            <a:off x="9419701" y="3257239"/>
            <a:ext cx="244883" cy="249403"/>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eur droit avec flèche 52">
            <a:extLst>
              <a:ext uri="{FF2B5EF4-FFF2-40B4-BE49-F238E27FC236}">
                <a16:creationId xmlns:a16="http://schemas.microsoft.com/office/drawing/2014/main" id="{61F1B439-9FE6-AC4F-A8F0-0140C9AEFC40}"/>
              </a:ext>
            </a:extLst>
          </p:cNvPr>
          <p:cNvCxnSpPr>
            <a:cxnSpLocks/>
          </p:cNvCxnSpPr>
          <p:nvPr/>
        </p:nvCxnSpPr>
        <p:spPr>
          <a:xfrm rot="20584808" flipV="1">
            <a:off x="9823889" y="3583179"/>
            <a:ext cx="258541" cy="224559"/>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4" name="Arc 53">
            <a:extLst>
              <a:ext uri="{FF2B5EF4-FFF2-40B4-BE49-F238E27FC236}">
                <a16:creationId xmlns:a16="http://schemas.microsoft.com/office/drawing/2014/main" id="{C579081B-90D3-EC45-BFA8-8CC79306BAA3}"/>
              </a:ext>
            </a:extLst>
          </p:cNvPr>
          <p:cNvSpPr/>
          <p:nvPr/>
        </p:nvSpPr>
        <p:spPr>
          <a:xfrm rot="8197794">
            <a:off x="9173610" y="3134743"/>
            <a:ext cx="1282634" cy="1159295"/>
          </a:xfrm>
          <a:prstGeom prst="arc">
            <a:avLst>
              <a:gd name="adj1" fmla="val 17637770"/>
              <a:gd name="adj2" fmla="val 2665592"/>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55" name="Connecteur droit avec flèche 54">
            <a:extLst>
              <a:ext uri="{FF2B5EF4-FFF2-40B4-BE49-F238E27FC236}">
                <a16:creationId xmlns:a16="http://schemas.microsoft.com/office/drawing/2014/main" id="{B9E8FFCD-966F-E34D-BC26-0B376EE35816}"/>
              </a:ext>
            </a:extLst>
          </p:cNvPr>
          <p:cNvCxnSpPr>
            <a:cxnSpLocks/>
          </p:cNvCxnSpPr>
          <p:nvPr/>
        </p:nvCxnSpPr>
        <p:spPr>
          <a:xfrm flipV="1">
            <a:off x="9214515" y="3684165"/>
            <a:ext cx="214871" cy="24145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a:extLst>
              <a:ext uri="{FF2B5EF4-FFF2-40B4-BE49-F238E27FC236}">
                <a16:creationId xmlns:a16="http://schemas.microsoft.com/office/drawing/2014/main" id="{9480745F-E52F-F148-B998-2FFDFBD3D72E}"/>
              </a:ext>
            </a:extLst>
          </p:cNvPr>
          <p:cNvCxnSpPr>
            <a:cxnSpLocks/>
          </p:cNvCxnSpPr>
          <p:nvPr/>
        </p:nvCxnSpPr>
        <p:spPr>
          <a:xfrm rot="20774293" flipV="1">
            <a:off x="9686690" y="4074290"/>
            <a:ext cx="258541" cy="22455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id="{4465D6FC-20DD-2D49-8FDE-CCB225D7D9BD}"/>
              </a:ext>
            </a:extLst>
          </p:cNvPr>
          <p:cNvSpPr/>
          <p:nvPr/>
        </p:nvSpPr>
        <p:spPr>
          <a:xfrm>
            <a:off x="7114296" y="1802663"/>
            <a:ext cx="468000" cy="28800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I-T</a:t>
            </a:r>
            <a:r>
              <a:rPr lang="fr-FR" sz="1200" b="1" baseline="-25000" dirty="0">
                <a:solidFill>
                  <a:schemeClr val="bg1"/>
                </a:solidFill>
              </a:rPr>
              <a:t>C</a:t>
            </a:r>
          </a:p>
        </p:txBody>
      </p:sp>
      <p:sp>
        <p:nvSpPr>
          <p:cNvPr id="58" name="Rectangle : coins arrondis 57">
            <a:extLst>
              <a:ext uri="{FF2B5EF4-FFF2-40B4-BE49-F238E27FC236}">
                <a16:creationId xmlns:a16="http://schemas.microsoft.com/office/drawing/2014/main" id="{94F88445-5F1C-1842-A58E-386767359FBD}"/>
              </a:ext>
            </a:extLst>
          </p:cNvPr>
          <p:cNvSpPr/>
          <p:nvPr/>
        </p:nvSpPr>
        <p:spPr>
          <a:xfrm>
            <a:off x="7108448" y="5480461"/>
            <a:ext cx="468000" cy="28800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I-T</a:t>
            </a:r>
            <a:r>
              <a:rPr lang="fr-FR" sz="1200" b="1" baseline="-25000" dirty="0">
                <a:solidFill>
                  <a:schemeClr val="bg1"/>
                </a:solidFill>
              </a:rPr>
              <a:t>A</a:t>
            </a:r>
          </a:p>
        </p:txBody>
      </p:sp>
      <p:sp>
        <p:nvSpPr>
          <p:cNvPr id="59" name="Rectangle : coins arrondis 58">
            <a:extLst>
              <a:ext uri="{FF2B5EF4-FFF2-40B4-BE49-F238E27FC236}">
                <a16:creationId xmlns:a16="http://schemas.microsoft.com/office/drawing/2014/main" id="{374588D3-3EC2-4441-930D-49C35AC53170}"/>
              </a:ext>
            </a:extLst>
          </p:cNvPr>
          <p:cNvSpPr/>
          <p:nvPr/>
        </p:nvSpPr>
        <p:spPr>
          <a:xfrm>
            <a:off x="10671470" y="1802663"/>
            <a:ext cx="468000" cy="28800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I-T</a:t>
            </a:r>
            <a:r>
              <a:rPr lang="fr-FR" sz="1200" b="1" baseline="-25000" dirty="0">
                <a:solidFill>
                  <a:schemeClr val="bg1"/>
                </a:solidFill>
              </a:rPr>
              <a:t>D</a:t>
            </a:r>
          </a:p>
        </p:txBody>
      </p:sp>
      <p:sp>
        <p:nvSpPr>
          <p:cNvPr id="60" name="Rectangle : coins arrondis 59">
            <a:extLst>
              <a:ext uri="{FF2B5EF4-FFF2-40B4-BE49-F238E27FC236}">
                <a16:creationId xmlns:a16="http://schemas.microsoft.com/office/drawing/2014/main" id="{1CDBA7E5-B3DA-184D-8786-7BE696D52E8B}"/>
              </a:ext>
            </a:extLst>
          </p:cNvPr>
          <p:cNvSpPr/>
          <p:nvPr/>
        </p:nvSpPr>
        <p:spPr>
          <a:xfrm>
            <a:off x="10675366" y="5480461"/>
            <a:ext cx="468000" cy="28800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I-T</a:t>
            </a:r>
            <a:r>
              <a:rPr lang="fr-FR" sz="1200" b="1" baseline="-25000" dirty="0">
                <a:solidFill>
                  <a:schemeClr val="bg1"/>
                </a:solidFill>
              </a:rPr>
              <a:t>B</a:t>
            </a:r>
          </a:p>
        </p:txBody>
      </p:sp>
    </p:spTree>
    <p:extLst>
      <p:ext uri="{BB962C8B-B14F-4D97-AF65-F5344CB8AC3E}">
        <p14:creationId xmlns:p14="http://schemas.microsoft.com/office/powerpoint/2010/main" val="84796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0"/>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2"/>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3"/>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5"/>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4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8"/>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49"/>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50"/>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1"/>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5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53"/>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4"/>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55"/>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56"/>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3">
                                            <p:txEl>
                                              <p:pRg st="5" end="5"/>
                                            </p:txEl>
                                          </p:spTgt>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3">
                                            <p:txEl>
                                              <p:pRg st="7" end="7"/>
                                            </p:txEl>
                                          </p:spTgt>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3">
                                            <p:txEl>
                                              <p:pRg st="6" end="6"/>
                                            </p:txEl>
                                          </p:spTgt>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4" grpId="0"/>
      <p:bldP spid="15" grpId="0" animBg="1"/>
      <p:bldP spid="16" grpId="0" animBg="1"/>
      <p:bldP spid="18" grpId="0"/>
      <p:bldP spid="19" grpId="0"/>
      <p:bldP spid="20" grpId="0" animBg="1"/>
      <p:bldP spid="21" grpId="0" animBg="1"/>
      <p:bldP spid="23" grpId="0"/>
      <p:bldP spid="24" grpId="0" animBg="1"/>
      <p:bldP spid="25" grpId="0" animBg="1"/>
      <p:bldP spid="37" grpId="0" animBg="1"/>
      <p:bldP spid="38" grpId="0" animBg="1"/>
      <p:bldP spid="45" grpId="0" animBg="1"/>
      <p:bldP spid="48" grpId="0" animBg="1"/>
      <p:bldP spid="51" grpId="0" animBg="1"/>
      <p:bldP spid="54" grpId="0" animBg="1"/>
      <p:bldP spid="57" grpId="0" animBg="1"/>
      <p:bldP spid="58" grpId="0" animBg="1"/>
      <p:bldP spid="59" grpId="0" animBg="1"/>
      <p:bldP spid="6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C37346B-B325-4148-9765-1EF507672495}"/>
              </a:ext>
            </a:extLst>
          </p:cNvPr>
          <p:cNvSpPr txBox="1"/>
          <p:nvPr/>
        </p:nvSpPr>
        <p:spPr>
          <a:xfrm>
            <a:off x="1045028" y="1077686"/>
            <a:ext cx="10831285" cy="4747453"/>
          </a:xfrm>
          <a:prstGeom prst="rect">
            <a:avLst/>
          </a:prstGeom>
          <a:noFill/>
        </p:spPr>
        <p:txBody>
          <a:bodyPr wrap="square" rtlCol="0">
            <a:spAutoFit/>
          </a:bodyPr>
          <a:lstStyle/>
          <a:p>
            <a:pPr>
              <a:spcAft>
                <a:spcPts val="600"/>
              </a:spcAft>
            </a:pPr>
            <a:r>
              <a:rPr lang="fr-FR" sz="2000" b="1" dirty="0"/>
              <a:t>Des propositions pour déverrouiller le système d’enseignement agricole (au-delà de EPA2) </a:t>
            </a:r>
          </a:p>
          <a:p>
            <a:pPr>
              <a:spcAft>
                <a:spcPts val="600"/>
              </a:spcAft>
            </a:pPr>
            <a:endParaRPr lang="fr-FR" dirty="0"/>
          </a:p>
          <a:p>
            <a:pPr>
              <a:spcAft>
                <a:spcPts val="300"/>
              </a:spcAft>
            </a:pPr>
            <a:r>
              <a:rPr lang="fr-FR" b="1" dirty="0"/>
              <a:t>Au-delà d’inverser la classe </a:t>
            </a:r>
          </a:p>
          <a:p>
            <a:pPr marL="274638" indent="-95250">
              <a:spcAft>
                <a:spcPts val="300"/>
              </a:spcAft>
            </a:pPr>
            <a:r>
              <a:rPr lang="fr-FR" dirty="0"/>
              <a:t>- renverser la classe en travaillant à partir des situations à potentiel problématique </a:t>
            </a:r>
          </a:p>
          <a:p>
            <a:pPr marL="274638" indent="-95250">
              <a:spcAft>
                <a:spcPts val="300"/>
              </a:spcAft>
            </a:pPr>
            <a:r>
              <a:rPr lang="fr-FR" dirty="0"/>
              <a:t>- inverser le rapport « disciplinarité » / « pluri- inter- disciplinarité »</a:t>
            </a:r>
            <a:r>
              <a:rPr lang="fr-FR" dirty="0">
                <a:highlight>
                  <a:srgbClr val="FFFF00"/>
                </a:highlight>
              </a:rPr>
              <a:t> </a:t>
            </a:r>
          </a:p>
          <a:p>
            <a:pPr marL="274638" indent="-95250">
              <a:spcAft>
                <a:spcPts val="600"/>
              </a:spcAft>
            </a:pPr>
            <a:r>
              <a:rPr lang="fr-FR" dirty="0"/>
              <a:t>- reconsidérer les temps (55 mn </a:t>
            </a:r>
            <a:r>
              <a:rPr lang="fr-FR" i="1" dirty="0"/>
              <a:t>vs </a:t>
            </a:r>
            <a:r>
              <a:rPr lang="fr-FR" dirty="0"/>
              <a:t>temps de l’</a:t>
            </a:r>
            <a:r>
              <a:rPr lang="fr-FR" b="1" dirty="0">
                <a:solidFill>
                  <a:schemeClr val="accent1"/>
                </a:solidFill>
              </a:rPr>
              <a:t>enquête</a:t>
            </a:r>
            <a:r>
              <a:rPr lang="fr-FR" dirty="0"/>
              <a:t>)</a:t>
            </a:r>
          </a:p>
          <a:p>
            <a:pPr marL="274638" indent="-95250">
              <a:spcAft>
                <a:spcPts val="600"/>
              </a:spcAft>
            </a:pPr>
            <a:endParaRPr lang="fr-FR" sz="1200" dirty="0"/>
          </a:p>
          <a:p>
            <a:pPr>
              <a:spcAft>
                <a:spcPts val="300"/>
              </a:spcAft>
            </a:pPr>
            <a:r>
              <a:rPr lang="fr-FR" b="1" dirty="0"/>
              <a:t>Situations d’enseignement-apprentissage </a:t>
            </a:r>
          </a:p>
          <a:p>
            <a:pPr marL="320675" indent="-138113">
              <a:spcAft>
                <a:spcPts val="300"/>
              </a:spcAft>
            </a:pPr>
            <a:r>
              <a:rPr lang="fr-FR" dirty="0"/>
              <a:t>- conception de </a:t>
            </a:r>
            <a:r>
              <a:rPr lang="fr-FR" b="1" dirty="0">
                <a:solidFill>
                  <a:schemeClr val="accent1"/>
                </a:solidFill>
              </a:rPr>
              <a:t>situations territorialisées </a:t>
            </a:r>
            <a:r>
              <a:rPr lang="fr-FR" dirty="0"/>
              <a:t>permettant de comparer, de faire varier des pratiques pour ancrer les apprentissages des apprenants (transitions et agroécologie) </a:t>
            </a:r>
          </a:p>
          <a:p>
            <a:pPr marL="320675" indent="-138113">
              <a:spcAft>
                <a:spcPts val="300"/>
              </a:spcAft>
            </a:pPr>
            <a:r>
              <a:rPr lang="fr-FR" dirty="0"/>
              <a:t>- </a:t>
            </a:r>
            <a:r>
              <a:rPr lang="fr-FR" b="1" dirty="0">
                <a:solidFill>
                  <a:schemeClr val="accent1"/>
                </a:solidFill>
              </a:rPr>
              <a:t>OPT</a:t>
            </a:r>
            <a:r>
              <a:rPr lang="fr-FR" dirty="0"/>
              <a:t> en situation comme « bon instrument » pour enseigner les transitions et l’agroécologie </a:t>
            </a:r>
          </a:p>
          <a:p>
            <a:pPr>
              <a:spcAft>
                <a:spcPts val="600"/>
              </a:spcAft>
            </a:pPr>
            <a:endParaRPr lang="fr-FR" sz="1200" dirty="0"/>
          </a:p>
          <a:p>
            <a:pPr>
              <a:spcAft>
                <a:spcPts val="300"/>
              </a:spcAft>
            </a:pPr>
            <a:r>
              <a:rPr lang="fr-FR" b="1" dirty="0"/>
              <a:t>Une formation continuée : vers une compagnie des pédagogues ancrés </a:t>
            </a:r>
          </a:p>
          <a:p>
            <a:pPr marL="315913" indent="-130175">
              <a:spcAft>
                <a:spcPts val="300"/>
              </a:spcAft>
            </a:pPr>
            <a:r>
              <a:rPr lang="fr-FR" dirty="0"/>
              <a:t>- le potentiel de développement des cultures enseignantes selon un idéal-type que j’ai nommé « </a:t>
            </a:r>
            <a:r>
              <a:rPr lang="fr-FR" b="1" dirty="0">
                <a:solidFill>
                  <a:schemeClr val="accent1"/>
                </a:solidFill>
              </a:rPr>
              <a:t>pédagogues ancrés </a:t>
            </a:r>
            <a:r>
              <a:rPr lang="fr-FR" dirty="0"/>
              <a:t>» </a:t>
            </a:r>
          </a:p>
        </p:txBody>
      </p:sp>
      <p:sp>
        <p:nvSpPr>
          <p:cNvPr id="4" name="Espace réservé du texte 3">
            <a:extLst>
              <a:ext uri="{FF2B5EF4-FFF2-40B4-BE49-F238E27FC236}">
                <a16:creationId xmlns:a16="http://schemas.microsoft.com/office/drawing/2014/main" id="{A21A889E-5B39-2E40-9D32-86D2E269D3FA}"/>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4- Discussion </a:t>
            </a:r>
          </a:p>
        </p:txBody>
      </p:sp>
    </p:spTree>
    <p:extLst>
      <p:ext uri="{BB962C8B-B14F-4D97-AF65-F5344CB8AC3E}">
        <p14:creationId xmlns:p14="http://schemas.microsoft.com/office/powerpoint/2010/main" val="113518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3">
            <a:extLst>
              <a:ext uri="{FF2B5EF4-FFF2-40B4-BE49-F238E27FC236}">
                <a16:creationId xmlns:a16="http://schemas.microsoft.com/office/drawing/2014/main" id="{CEECACD0-134E-044C-BC24-65CF975160EE}"/>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 </a:t>
            </a:r>
          </a:p>
        </p:txBody>
      </p:sp>
      <p:sp>
        <p:nvSpPr>
          <p:cNvPr id="3" name="ZoneTexte 2">
            <a:extLst>
              <a:ext uri="{FF2B5EF4-FFF2-40B4-BE49-F238E27FC236}">
                <a16:creationId xmlns:a16="http://schemas.microsoft.com/office/drawing/2014/main" id="{03FB2F42-2BC1-9B4F-98AF-330B7B280231}"/>
              </a:ext>
            </a:extLst>
          </p:cNvPr>
          <p:cNvSpPr txBox="1"/>
          <p:nvPr/>
        </p:nvSpPr>
        <p:spPr>
          <a:xfrm>
            <a:off x="3009900" y="3524250"/>
            <a:ext cx="3378041" cy="461665"/>
          </a:xfrm>
          <a:prstGeom prst="rect">
            <a:avLst/>
          </a:prstGeom>
          <a:noFill/>
        </p:spPr>
        <p:txBody>
          <a:bodyPr wrap="none" rtlCol="0">
            <a:spAutoFit/>
          </a:bodyPr>
          <a:lstStyle/>
          <a:p>
            <a:r>
              <a:rPr lang="fr-FR" sz="2400" b="1" dirty="0"/>
              <a:t>Merci de votre attention </a:t>
            </a:r>
          </a:p>
        </p:txBody>
      </p:sp>
    </p:spTree>
    <p:extLst>
      <p:ext uri="{BB962C8B-B14F-4D97-AF65-F5344CB8AC3E}">
        <p14:creationId xmlns:p14="http://schemas.microsoft.com/office/powerpoint/2010/main" val="2164262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3">
            <a:extLst>
              <a:ext uri="{FF2B5EF4-FFF2-40B4-BE49-F238E27FC236}">
                <a16:creationId xmlns:a16="http://schemas.microsoft.com/office/drawing/2014/main" id="{E43CF44A-4760-C046-A986-DF16C99EFAA1}"/>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endParaRPr lang="fr-FR" sz="2400" dirty="0">
              <a:latin typeface="Calibri" panose="020F050202020403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542326CE-CD31-0C4B-8817-48741D08A8EC}"/>
              </a:ext>
            </a:extLst>
          </p:cNvPr>
          <p:cNvSpPr txBox="1"/>
          <p:nvPr/>
        </p:nvSpPr>
        <p:spPr>
          <a:xfrm>
            <a:off x="1045028" y="1365066"/>
            <a:ext cx="10831285" cy="4031873"/>
          </a:xfrm>
          <a:prstGeom prst="rect">
            <a:avLst/>
          </a:prstGeom>
          <a:noFill/>
        </p:spPr>
        <p:txBody>
          <a:bodyPr wrap="square" rtlCol="0">
            <a:spAutoFit/>
          </a:bodyPr>
          <a:lstStyle/>
          <a:p>
            <a:pPr marL="144463" indent="-144463">
              <a:spcAft>
                <a:spcPts val="600"/>
              </a:spcAft>
            </a:pPr>
            <a:endParaRPr lang="fr-FR" sz="2400" b="1" dirty="0"/>
          </a:p>
          <a:p>
            <a:pPr marL="144463" indent="-144463">
              <a:spcAft>
                <a:spcPts val="600"/>
              </a:spcAft>
            </a:pPr>
            <a:r>
              <a:rPr lang="fr-FR" sz="2400" b="1" dirty="0"/>
              <a:t>1- Le contexte de l’enseignement agricole </a:t>
            </a:r>
          </a:p>
          <a:p>
            <a:pPr marL="144463" indent="-144463">
              <a:spcAft>
                <a:spcPts val="600"/>
              </a:spcAft>
            </a:pPr>
            <a:endParaRPr lang="fr-FR" sz="2400" b="1" dirty="0"/>
          </a:p>
          <a:p>
            <a:pPr marL="144463" indent="-144463">
              <a:spcAft>
                <a:spcPts val="600"/>
              </a:spcAft>
            </a:pPr>
            <a:r>
              <a:rPr lang="fr-FR" sz="2400" b="1" dirty="0"/>
              <a:t>2- Une démarche de recherche(-action)</a:t>
            </a:r>
          </a:p>
          <a:p>
            <a:pPr marL="144463" indent="-144463">
              <a:spcAft>
                <a:spcPts val="600"/>
              </a:spcAft>
            </a:pPr>
            <a:endParaRPr lang="fr-FR" sz="2400" b="1" dirty="0"/>
          </a:p>
          <a:p>
            <a:pPr marL="144463" indent="-144463">
              <a:spcAft>
                <a:spcPts val="600"/>
              </a:spcAft>
            </a:pPr>
            <a:r>
              <a:rPr lang="fr-FR" sz="2400" b="1" dirty="0"/>
              <a:t>3- Des instruments pour évaluer </a:t>
            </a:r>
          </a:p>
          <a:p>
            <a:pPr marL="144463" indent="-144463">
              <a:spcAft>
                <a:spcPts val="600"/>
              </a:spcAft>
            </a:pPr>
            <a:endParaRPr lang="fr-FR" sz="2400" b="1" dirty="0"/>
          </a:p>
          <a:p>
            <a:pPr marL="144463" indent="-144463">
              <a:spcAft>
                <a:spcPts val="600"/>
              </a:spcAft>
            </a:pPr>
            <a:r>
              <a:rPr lang="fr-FR" sz="2400" b="1" dirty="0"/>
              <a:t>4- Discussion </a:t>
            </a:r>
          </a:p>
          <a:p>
            <a:pPr marL="144463" indent="-144463">
              <a:spcAft>
                <a:spcPts val="600"/>
              </a:spcAft>
            </a:pPr>
            <a:endParaRPr lang="fr-FR" sz="2400" b="1" dirty="0"/>
          </a:p>
        </p:txBody>
      </p:sp>
    </p:spTree>
    <p:extLst>
      <p:ext uri="{BB962C8B-B14F-4D97-AF65-F5344CB8AC3E}">
        <p14:creationId xmlns:p14="http://schemas.microsoft.com/office/powerpoint/2010/main" val="192363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3">
            <a:extLst>
              <a:ext uri="{FF2B5EF4-FFF2-40B4-BE49-F238E27FC236}">
                <a16:creationId xmlns:a16="http://schemas.microsoft.com/office/drawing/2014/main" id="{C0C34EDD-024E-F348-B285-3DDD55FC77D1}"/>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endParaRPr lang="fr-FR" sz="2400" dirty="0">
              <a:latin typeface="Calibri" panose="020F0502020204030204" pitchFamily="34" charset="0"/>
              <a:cs typeface="Calibri" panose="020F0502020204030204" pitchFamily="34" charset="0"/>
            </a:endParaRPr>
          </a:p>
        </p:txBody>
      </p:sp>
      <p:sp>
        <p:nvSpPr>
          <p:cNvPr id="3" name="ZoneTexte 2">
            <a:extLst>
              <a:ext uri="{FF2B5EF4-FFF2-40B4-BE49-F238E27FC236}">
                <a16:creationId xmlns:a16="http://schemas.microsoft.com/office/drawing/2014/main" id="{06E066BE-F0D4-A746-903A-5E4C648EAD2C}"/>
              </a:ext>
            </a:extLst>
          </p:cNvPr>
          <p:cNvSpPr txBox="1"/>
          <p:nvPr/>
        </p:nvSpPr>
        <p:spPr>
          <a:xfrm>
            <a:off x="1045028" y="1129937"/>
            <a:ext cx="10831285" cy="4508927"/>
          </a:xfrm>
          <a:prstGeom prst="rect">
            <a:avLst/>
          </a:prstGeom>
          <a:noFill/>
        </p:spPr>
        <p:txBody>
          <a:bodyPr wrap="square" rtlCol="0">
            <a:spAutoFit/>
          </a:bodyPr>
          <a:lstStyle/>
          <a:p>
            <a:pPr marL="90488" indent="-77788">
              <a:spcAft>
                <a:spcPts val="600"/>
              </a:spcAft>
            </a:pPr>
            <a:r>
              <a:rPr lang="fr-FR" sz="2000" b="1" dirty="0"/>
              <a:t>Enseignement agricole : un possible alignement des planètes ? </a:t>
            </a:r>
          </a:p>
          <a:p>
            <a:pPr marL="271463" indent="-77788">
              <a:spcAft>
                <a:spcPts val="600"/>
              </a:spcAft>
            </a:pPr>
            <a:r>
              <a:rPr lang="fr-FR" sz="1600" dirty="0"/>
              <a:t>- Des rénovations de référentiels de diplôme</a:t>
            </a:r>
          </a:p>
          <a:p>
            <a:pPr marL="271463" indent="-77788">
              <a:spcAft>
                <a:spcPts val="600"/>
              </a:spcAft>
            </a:pPr>
            <a:r>
              <a:rPr lang="fr-FR" sz="1600" dirty="0"/>
              <a:t>- Une orientation « forte » Enseigner à produire autrement </a:t>
            </a:r>
          </a:p>
          <a:p>
            <a:pPr marL="271463" indent="-77788">
              <a:spcAft>
                <a:spcPts val="600"/>
              </a:spcAft>
            </a:pPr>
            <a:r>
              <a:rPr lang="fr-FR" sz="1600" dirty="0"/>
              <a:t>- Des expériences, des dispositifs, des accompagnements du dispositif national d’appui</a:t>
            </a:r>
          </a:p>
          <a:p>
            <a:pPr marL="271463" indent="-77788">
              <a:spcAft>
                <a:spcPts val="600"/>
              </a:spcAft>
            </a:pPr>
            <a:r>
              <a:rPr lang="fr-FR" sz="1600" dirty="0"/>
              <a:t>- Des ressources à envisager pour rendre visibles des transformations et donner envie de s’y engager (voir </a:t>
            </a:r>
            <a:r>
              <a:rPr lang="fr-FR" sz="1600" dirty="0">
                <a:hlinkClick r:id="rId2"/>
              </a:rPr>
              <a:t>POLLEN</a:t>
            </a:r>
            <a:r>
              <a:rPr lang="fr-FR" sz="1600" dirty="0"/>
              <a:t>, </a:t>
            </a:r>
            <a:r>
              <a:rPr lang="fr-FR" sz="1600" dirty="0">
                <a:hlinkClick r:id="rId3"/>
              </a:rPr>
              <a:t>CRISALIDE</a:t>
            </a:r>
            <a:r>
              <a:rPr lang="fr-FR" sz="1600" dirty="0"/>
              <a:t>, </a:t>
            </a:r>
            <a:r>
              <a:rPr lang="fr-FR" sz="1600" dirty="0">
                <a:hlinkClick r:id="rId4"/>
              </a:rPr>
              <a:t>Educagri éditions</a:t>
            </a:r>
            <a:r>
              <a:rPr lang="fr-FR" sz="1600" dirty="0"/>
              <a:t>, …)</a:t>
            </a:r>
          </a:p>
          <a:p>
            <a:pPr>
              <a:spcAft>
                <a:spcPts val="600"/>
              </a:spcAft>
            </a:pPr>
            <a:endParaRPr lang="fr-FR" sz="1200" b="1" dirty="0"/>
          </a:p>
          <a:p>
            <a:pPr>
              <a:spcAft>
                <a:spcPts val="600"/>
              </a:spcAft>
            </a:pPr>
            <a:r>
              <a:rPr lang="fr-FR" sz="2000" b="1" dirty="0"/>
              <a:t>Le lien à l’évaluation dans la formation et les éducations à </a:t>
            </a:r>
          </a:p>
          <a:p>
            <a:pPr marL="279400" indent="-98425">
              <a:spcAft>
                <a:spcPts val="600"/>
              </a:spcAft>
            </a:pPr>
            <a:r>
              <a:rPr lang="fr-FR" sz="1600" dirty="0"/>
              <a:t>- La </a:t>
            </a:r>
            <a:r>
              <a:rPr lang="fr-FR" sz="1600" b="1" dirty="0">
                <a:solidFill>
                  <a:srgbClr val="C00000"/>
                </a:solidFill>
              </a:rPr>
              <a:t>problématisation du sens </a:t>
            </a:r>
          </a:p>
          <a:p>
            <a:pPr marL="279400" indent="-98425">
              <a:spcAft>
                <a:spcPts val="600"/>
              </a:spcAft>
            </a:pPr>
            <a:r>
              <a:rPr lang="fr-FR" sz="1600" dirty="0"/>
              <a:t>- La question des apprentissages chez les </a:t>
            </a:r>
            <a:r>
              <a:rPr lang="fr-FR" sz="1600" b="1" dirty="0">
                <a:solidFill>
                  <a:srgbClr val="C00000"/>
                </a:solidFill>
              </a:rPr>
              <a:t>enseignants</a:t>
            </a:r>
            <a:r>
              <a:rPr lang="fr-FR" sz="1600" dirty="0"/>
              <a:t> et les </a:t>
            </a:r>
            <a:r>
              <a:rPr lang="fr-FR" sz="1600" b="1" dirty="0">
                <a:solidFill>
                  <a:srgbClr val="C00000"/>
                </a:solidFill>
              </a:rPr>
              <a:t>apprenants</a:t>
            </a:r>
            <a:r>
              <a:rPr lang="fr-FR" sz="1600" dirty="0"/>
              <a:t> </a:t>
            </a:r>
          </a:p>
          <a:p>
            <a:pPr marL="279400" indent="-98425">
              <a:spcAft>
                <a:spcPts val="600"/>
              </a:spcAft>
            </a:pPr>
            <a:r>
              <a:rPr lang="fr-FR" sz="1600" dirty="0"/>
              <a:t>- Des </a:t>
            </a:r>
            <a:r>
              <a:rPr lang="fr-FR" sz="1600" b="1" dirty="0">
                <a:solidFill>
                  <a:srgbClr val="C00000"/>
                </a:solidFill>
              </a:rPr>
              <a:t>instruments de la pensée </a:t>
            </a:r>
            <a:r>
              <a:rPr lang="fr-FR" sz="1600" dirty="0"/>
              <a:t>– pour un monde habitable – en jeu </a:t>
            </a:r>
          </a:p>
          <a:p>
            <a:pPr marL="271463" indent="-77788">
              <a:spcAft>
                <a:spcPts val="600"/>
              </a:spcAft>
            </a:pPr>
            <a:endParaRPr lang="fr-FR" sz="1600" dirty="0"/>
          </a:p>
          <a:p>
            <a:pPr marL="271463" indent="-77788">
              <a:spcAft>
                <a:spcPts val="600"/>
              </a:spcAft>
            </a:pPr>
            <a:r>
              <a:rPr lang="fr-FR" sz="1600" dirty="0">
                <a:solidFill>
                  <a:srgbClr val="C00000"/>
                </a:solidFill>
              </a:rPr>
              <a:t>=&gt; Une proposition d’un type de « situation authentique » : </a:t>
            </a:r>
            <a:r>
              <a:rPr lang="fr-FR" b="1" dirty="0">
                <a:solidFill>
                  <a:srgbClr val="C00000"/>
                </a:solidFill>
              </a:rPr>
              <a:t>des situations polarisées par un objet pédagogique territorialisé  </a:t>
            </a:r>
            <a:endParaRPr lang="fr-FR" sz="1600" b="1" dirty="0">
              <a:solidFill>
                <a:srgbClr val="C00000"/>
              </a:solidFill>
            </a:endParaRPr>
          </a:p>
        </p:txBody>
      </p:sp>
    </p:spTree>
    <p:extLst>
      <p:ext uri="{BB962C8B-B14F-4D97-AF65-F5344CB8AC3E}">
        <p14:creationId xmlns:p14="http://schemas.microsoft.com/office/powerpoint/2010/main" val="287020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3">
            <a:extLst>
              <a:ext uri="{FF2B5EF4-FFF2-40B4-BE49-F238E27FC236}">
                <a16:creationId xmlns:a16="http://schemas.microsoft.com/office/drawing/2014/main" id="{61E6A0A0-518C-9246-9AB6-0E09B9657DDA}"/>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1- Un moment propice dans l’enseignement agricole  </a:t>
            </a:r>
          </a:p>
        </p:txBody>
      </p:sp>
      <p:sp>
        <p:nvSpPr>
          <p:cNvPr id="3" name="ZoneTexte 2">
            <a:extLst>
              <a:ext uri="{FF2B5EF4-FFF2-40B4-BE49-F238E27FC236}">
                <a16:creationId xmlns:a16="http://schemas.microsoft.com/office/drawing/2014/main" id="{E72E99A6-03C1-AA4F-9334-17D58E4B450A}"/>
              </a:ext>
            </a:extLst>
          </p:cNvPr>
          <p:cNvSpPr txBox="1"/>
          <p:nvPr/>
        </p:nvSpPr>
        <p:spPr>
          <a:xfrm>
            <a:off x="1045026" y="1077685"/>
            <a:ext cx="4356000" cy="2492990"/>
          </a:xfrm>
          <a:prstGeom prst="rect">
            <a:avLst/>
          </a:prstGeom>
          <a:noFill/>
        </p:spPr>
        <p:txBody>
          <a:bodyPr wrap="square" rtlCol="0">
            <a:spAutoFit/>
          </a:bodyPr>
          <a:lstStyle/>
          <a:p>
            <a:pPr algn="ctr">
              <a:spcAft>
                <a:spcPts val="1200"/>
              </a:spcAft>
            </a:pPr>
            <a:r>
              <a:rPr lang="fr-FR" b="1" dirty="0"/>
              <a:t>La question de la durabilité, des transitions, de l’agroécologie à l’agenda [EPA]</a:t>
            </a:r>
          </a:p>
          <a:p>
            <a:pPr marL="133350" indent="-133350">
              <a:spcAft>
                <a:spcPts val="600"/>
              </a:spcAft>
            </a:pPr>
            <a:r>
              <a:rPr lang="fr-FR" sz="1400" dirty="0"/>
              <a:t>- Une histoire ancienne (1995)</a:t>
            </a:r>
          </a:p>
          <a:p>
            <a:pPr marL="133350" indent="-133350">
              <a:spcAft>
                <a:spcPts val="600"/>
              </a:spcAft>
            </a:pPr>
            <a:r>
              <a:rPr lang="fr-FR" sz="1400" dirty="0"/>
              <a:t>- L’entrée dans les référentiels (2000’) </a:t>
            </a:r>
          </a:p>
          <a:p>
            <a:pPr marL="133350" indent="-133350">
              <a:spcAft>
                <a:spcPts val="600"/>
              </a:spcAft>
            </a:pPr>
            <a:r>
              <a:rPr lang="fr-FR" sz="1400" dirty="0"/>
              <a:t>- L’EDD … mais pas les ODD en tant que telles</a:t>
            </a:r>
          </a:p>
          <a:p>
            <a:pPr marL="133350" indent="-133350">
              <a:spcAft>
                <a:spcPts val="600"/>
              </a:spcAft>
            </a:pPr>
            <a:r>
              <a:rPr lang="fr-FR" sz="1400" dirty="0"/>
              <a:t>- Une relance avec le plan stratégique « enseigner à produire autrement » (EPA) (2014, 2020)</a:t>
            </a:r>
          </a:p>
          <a:p>
            <a:pPr marL="133350" indent="-133350">
              <a:spcAft>
                <a:spcPts val="600"/>
              </a:spcAft>
            </a:pPr>
            <a:r>
              <a:rPr lang="fr-FR" sz="1600" dirty="0"/>
              <a:t>- </a:t>
            </a:r>
            <a:r>
              <a:rPr lang="fr-FR" sz="1600" b="1" dirty="0">
                <a:solidFill>
                  <a:srgbClr val="C00000"/>
                </a:solidFill>
              </a:rPr>
              <a:t>La durabilité un concept « non-construit » </a:t>
            </a:r>
          </a:p>
        </p:txBody>
      </p:sp>
      <p:sp>
        <p:nvSpPr>
          <p:cNvPr id="4" name="ZoneTexte 3">
            <a:extLst>
              <a:ext uri="{FF2B5EF4-FFF2-40B4-BE49-F238E27FC236}">
                <a16:creationId xmlns:a16="http://schemas.microsoft.com/office/drawing/2014/main" id="{35F8FADD-1A39-4742-9965-B3F14D028260}"/>
              </a:ext>
            </a:extLst>
          </p:cNvPr>
          <p:cNvSpPr txBox="1"/>
          <p:nvPr/>
        </p:nvSpPr>
        <p:spPr>
          <a:xfrm>
            <a:off x="7408824" y="1077685"/>
            <a:ext cx="4491103" cy="2139047"/>
          </a:xfrm>
          <a:prstGeom prst="rect">
            <a:avLst/>
          </a:prstGeom>
          <a:noFill/>
        </p:spPr>
        <p:txBody>
          <a:bodyPr wrap="square" rtlCol="0">
            <a:spAutoFit/>
          </a:bodyPr>
          <a:lstStyle/>
          <a:p>
            <a:pPr algn="ctr">
              <a:spcAft>
                <a:spcPts val="1200"/>
              </a:spcAft>
            </a:pPr>
            <a:r>
              <a:rPr lang="fr-FR" b="1" dirty="0"/>
              <a:t>Le processus de rénovation des référentiels </a:t>
            </a:r>
          </a:p>
          <a:p>
            <a:pPr marL="141288" indent="-128588">
              <a:spcAft>
                <a:spcPts val="600"/>
              </a:spcAft>
            </a:pPr>
            <a:r>
              <a:rPr lang="fr-FR" sz="1400" dirty="0"/>
              <a:t>- Des connaissances aux capacités (2008-2009)</a:t>
            </a:r>
          </a:p>
          <a:p>
            <a:pPr marL="141288" indent="-128588">
              <a:spcAft>
                <a:spcPts val="600"/>
              </a:spcAft>
            </a:pPr>
            <a:r>
              <a:rPr lang="fr-FR" sz="1400" dirty="0"/>
              <a:t>- Le triplet « situation – </a:t>
            </a:r>
            <a:r>
              <a:rPr lang="fr-FR" sz="1600" b="1" dirty="0">
                <a:solidFill>
                  <a:srgbClr val="C00000"/>
                </a:solidFill>
              </a:rPr>
              <a:t>capacités</a:t>
            </a:r>
            <a:r>
              <a:rPr lang="fr-FR" sz="1400" dirty="0"/>
              <a:t> – compétences » </a:t>
            </a:r>
          </a:p>
          <a:p>
            <a:pPr marL="141288" indent="-128588">
              <a:spcAft>
                <a:spcPts val="600"/>
              </a:spcAft>
            </a:pPr>
            <a:r>
              <a:rPr lang="fr-FR" sz="1400" dirty="0"/>
              <a:t>- Un alignement progressif entre référentiels de formation et d’évaluation </a:t>
            </a:r>
          </a:p>
          <a:p>
            <a:pPr marL="141288" indent="-128588">
              <a:spcAft>
                <a:spcPts val="600"/>
              </a:spcAft>
            </a:pPr>
            <a:r>
              <a:rPr lang="fr-FR" sz="1400" dirty="0"/>
              <a:t>- </a:t>
            </a:r>
            <a:r>
              <a:rPr lang="fr-FR" sz="1600" b="1" dirty="0">
                <a:solidFill>
                  <a:srgbClr val="C00000"/>
                </a:solidFill>
              </a:rPr>
              <a:t>Les situations </a:t>
            </a:r>
            <a:r>
              <a:rPr lang="fr-FR" sz="1400" dirty="0"/>
              <a:t>(SPS, SPV) </a:t>
            </a:r>
            <a:r>
              <a:rPr lang="fr-FR" sz="1600" b="1" dirty="0">
                <a:solidFill>
                  <a:srgbClr val="C00000"/>
                </a:solidFill>
              </a:rPr>
              <a:t>comme espace potentiel de développement </a:t>
            </a:r>
            <a:endParaRPr lang="fr-FR" sz="1400" b="1" dirty="0">
              <a:solidFill>
                <a:srgbClr val="C00000"/>
              </a:solidFill>
            </a:endParaRPr>
          </a:p>
        </p:txBody>
      </p:sp>
      <p:sp>
        <p:nvSpPr>
          <p:cNvPr id="5" name="ZoneTexte 4">
            <a:extLst>
              <a:ext uri="{FF2B5EF4-FFF2-40B4-BE49-F238E27FC236}">
                <a16:creationId xmlns:a16="http://schemas.microsoft.com/office/drawing/2014/main" id="{7D201E25-A4F3-474F-942A-5C08B57E0EF1}"/>
              </a:ext>
            </a:extLst>
          </p:cNvPr>
          <p:cNvSpPr txBox="1"/>
          <p:nvPr/>
        </p:nvSpPr>
        <p:spPr>
          <a:xfrm>
            <a:off x="2495009" y="3928519"/>
            <a:ext cx="7772399" cy="2954655"/>
          </a:xfrm>
          <a:prstGeom prst="rect">
            <a:avLst/>
          </a:prstGeom>
          <a:noFill/>
        </p:spPr>
        <p:txBody>
          <a:bodyPr wrap="square" rtlCol="0">
            <a:spAutoFit/>
          </a:bodyPr>
          <a:lstStyle/>
          <a:p>
            <a:pPr algn="ctr">
              <a:spcAft>
                <a:spcPts val="1200"/>
              </a:spcAft>
            </a:pPr>
            <a:r>
              <a:rPr lang="fr-FR" b="1" dirty="0"/>
              <a:t>Faire l’expérience c’est jouer </a:t>
            </a:r>
          </a:p>
          <a:p>
            <a:pPr marL="133350" indent="-133350">
              <a:spcAft>
                <a:spcPts val="600"/>
              </a:spcAft>
            </a:pPr>
            <a:r>
              <a:rPr lang="fr-FR" sz="1400" dirty="0"/>
              <a:t>- Le jeu « constitue l’un des modèles les plus efficaces, les plus directement opératoires pour l’analyse des situations sociales » (Henriot, 1989)</a:t>
            </a:r>
          </a:p>
          <a:p>
            <a:pPr marL="133350" indent="-133350">
              <a:spcAft>
                <a:spcPts val="600"/>
              </a:spcAft>
            </a:pPr>
            <a:r>
              <a:rPr lang="fr-FR" sz="1400" dirty="0"/>
              <a:t>- Le jeu comme « capacité à créer un espace intermédiaire entre le dehors et le dedans », comme « espace potentiel entre l’individu et son environnement », comme </a:t>
            </a:r>
            <a:r>
              <a:rPr lang="fr-FR" sz="1600" b="1" dirty="0">
                <a:solidFill>
                  <a:srgbClr val="C00000"/>
                </a:solidFill>
              </a:rPr>
              <a:t>espace expérientiel de construction de la confiance </a:t>
            </a:r>
            <a:r>
              <a:rPr lang="fr-FR" sz="1400" dirty="0"/>
              <a:t>(garantissant la fiabilité des apprentissages) (Winnicott, 1971) </a:t>
            </a:r>
          </a:p>
          <a:p>
            <a:pPr marL="133350" indent="-133350">
              <a:spcAft>
                <a:spcPts val="600"/>
              </a:spcAft>
            </a:pPr>
            <a:r>
              <a:rPr lang="fr-FR" sz="1400" dirty="0"/>
              <a:t>- Le jeu en tant que modèle (</a:t>
            </a:r>
            <a:r>
              <a:rPr lang="fr-FR" sz="1400" dirty="0">
                <a:solidFill>
                  <a:srgbClr val="C00000"/>
                </a:solidFill>
              </a:rPr>
              <a:t>trait d’union entre théorie et pratiques</a:t>
            </a:r>
            <a:r>
              <a:rPr lang="fr-FR" sz="1400" dirty="0"/>
              <a:t>), pour tenter d’identifier la logique d’action des individus ; « le modèle du jeu comme moyen d’identifier la praxis sur l’arrière-plan de laquelle les comportements des individus sont intelligibles » ; des </a:t>
            </a:r>
            <a:r>
              <a:rPr lang="fr-FR" sz="1600" b="1" dirty="0">
                <a:solidFill>
                  <a:srgbClr val="C00000"/>
                </a:solidFill>
              </a:rPr>
              <a:t>règles définitoires</a:t>
            </a:r>
            <a:r>
              <a:rPr lang="fr-FR" sz="1400" dirty="0"/>
              <a:t> (règlement), des </a:t>
            </a:r>
            <a:r>
              <a:rPr lang="fr-FR" sz="1600" b="1" dirty="0">
                <a:solidFill>
                  <a:srgbClr val="C00000"/>
                </a:solidFill>
              </a:rPr>
              <a:t>règles stratégiques </a:t>
            </a:r>
            <a:r>
              <a:rPr lang="fr-FR" sz="1400" dirty="0"/>
              <a:t>(comment « bien jouer ») et des </a:t>
            </a:r>
            <a:r>
              <a:rPr lang="fr-FR" sz="1600" b="1" dirty="0">
                <a:solidFill>
                  <a:srgbClr val="C00000"/>
                </a:solidFill>
              </a:rPr>
              <a:t>stratégies effectives</a:t>
            </a:r>
            <a:r>
              <a:rPr lang="fr-FR" sz="1400" dirty="0"/>
              <a:t> (révélant un +/- grand sens du jeu) (Sensevy, 2012) </a:t>
            </a:r>
          </a:p>
        </p:txBody>
      </p:sp>
      <p:sp>
        <p:nvSpPr>
          <p:cNvPr id="14" name="Flèche à trois pointes 13">
            <a:extLst>
              <a:ext uri="{FF2B5EF4-FFF2-40B4-BE49-F238E27FC236}">
                <a16:creationId xmlns:a16="http://schemas.microsoft.com/office/drawing/2014/main" id="{8E88B6B7-6680-0344-88F4-AFDA6C5B5DE4}"/>
              </a:ext>
            </a:extLst>
          </p:cNvPr>
          <p:cNvSpPr/>
          <p:nvPr/>
        </p:nvSpPr>
        <p:spPr>
          <a:xfrm rot="10800000">
            <a:off x="5749674" y="2175053"/>
            <a:ext cx="1257300" cy="1647972"/>
          </a:xfrm>
          <a:prstGeom prst="leftRightUpArrow">
            <a:avLst>
              <a:gd name="adj1" fmla="val 6818"/>
              <a:gd name="adj2" fmla="val 12500"/>
              <a:gd name="adj3" fmla="val 136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B2481190-EE78-5C4B-9F58-7E3678942F3F}"/>
              </a:ext>
            </a:extLst>
          </p:cNvPr>
          <p:cNvSpPr txBox="1"/>
          <p:nvPr/>
        </p:nvSpPr>
        <p:spPr>
          <a:xfrm rot="20056802">
            <a:off x="567125" y="5595649"/>
            <a:ext cx="1979516" cy="369332"/>
          </a:xfrm>
          <a:prstGeom prst="rect">
            <a:avLst/>
          </a:prstGeom>
          <a:noFill/>
        </p:spPr>
        <p:txBody>
          <a:bodyPr wrap="none" rtlCol="0">
            <a:spAutoFit/>
          </a:bodyPr>
          <a:lstStyle/>
          <a:p>
            <a:r>
              <a:rPr lang="fr-FR" b="1" dirty="0">
                <a:solidFill>
                  <a:srgbClr val="C00000"/>
                </a:solidFill>
              </a:rPr>
              <a:t>Jeux authentiques </a:t>
            </a:r>
          </a:p>
        </p:txBody>
      </p:sp>
      <p:sp>
        <p:nvSpPr>
          <p:cNvPr id="16" name="ZoneTexte 15">
            <a:extLst>
              <a:ext uri="{FF2B5EF4-FFF2-40B4-BE49-F238E27FC236}">
                <a16:creationId xmlns:a16="http://schemas.microsoft.com/office/drawing/2014/main" id="{76D60C7B-3C77-144F-9672-C555FACFCC4C}"/>
              </a:ext>
            </a:extLst>
          </p:cNvPr>
          <p:cNvSpPr txBox="1"/>
          <p:nvPr/>
        </p:nvSpPr>
        <p:spPr>
          <a:xfrm rot="19984562">
            <a:off x="10269011" y="5544029"/>
            <a:ext cx="1513299" cy="369332"/>
          </a:xfrm>
          <a:prstGeom prst="rect">
            <a:avLst/>
          </a:prstGeom>
          <a:noFill/>
        </p:spPr>
        <p:txBody>
          <a:bodyPr wrap="none" rtlCol="0">
            <a:spAutoFit/>
          </a:bodyPr>
          <a:lstStyle/>
          <a:p>
            <a:r>
              <a:rPr lang="fr-FR" b="1" dirty="0">
                <a:solidFill>
                  <a:srgbClr val="C00000"/>
                </a:solidFill>
              </a:rPr>
              <a:t>territorialisés </a:t>
            </a:r>
          </a:p>
        </p:txBody>
      </p:sp>
      <p:sp>
        <p:nvSpPr>
          <p:cNvPr id="6" name="ZoneTexte 5">
            <a:extLst>
              <a:ext uri="{FF2B5EF4-FFF2-40B4-BE49-F238E27FC236}">
                <a16:creationId xmlns:a16="http://schemas.microsoft.com/office/drawing/2014/main" id="{4EC97000-8C3F-DD4A-A30E-7902A01815DA}"/>
              </a:ext>
            </a:extLst>
          </p:cNvPr>
          <p:cNvSpPr txBox="1"/>
          <p:nvPr/>
        </p:nvSpPr>
        <p:spPr>
          <a:xfrm>
            <a:off x="6056881" y="1990387"/>
            <a:ext cx="609462" cy="369332"/>
          </a:xfrm>
          <a:prstGeom prst="rect">
            <a:avLst/>
          </a:prstGeom>
          <a:noFill/>
        </p:spPr>
        <p:txBody>
          <a:bodyPr wrap="none" rtlCol="0">
            <a:spAutoFit/>
          </a:bodyPr>
          <a:lstStyle/>
          <a:p>
            <a:r>
              <a:rPr lang="fr-FR" b="1" dirty="0">
                <a:solidFill>
                  <a:srgbClr val="C00000"/>
                </a:solidFill>
              </a:rPr>
              <a:t>DÉFI</a:t>
            </a:r>
          </a:p>
        </p:txBody>
      </p:sp>
      <p:sp>
        <p:nvSpPr>
          <p:cNvPr id="7" name="Double flèche horizontale 6">
            <a:extLst>
              <a:ext uri="{FF2B5EF4-FFF2-40B4-BE49-F238E27FC236}">
                <a16:creationId xmlns:a16="http://schemas.microsoft.com/office/drawing/2014/main" id="{D2B709E0-3CC2-E145-ABBF-60511ECF753A}"/>
              </a:ext>
            </a:extLst>
          </p:cNvPr>
          <p:cNvSpPr/>
          <p:nvPr/>
        </p:nvSpPr>
        <p:spPr>
          <a:xfrm>
            <a:off x="5756023" y="2169355"/>
            <a:ext cx="1250951" cy="327463"/>
          </a:xfrm>
          <a:prstGeom prst="leftRightArrow">
            <a:avLst>
              <a:gd name="adj1" fmla="val 21832"/>
              <a:gd name="adj2" fmla="val 533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7DE2E8A6-CEF4-9E44-913E-4AA998D88EA6}"/>
              </a:ext>
            </a:extLst>
          </p:cNvPr>
          <p:cNvSpPr txBox="1"/>
          <p:nvPr/>
        </p:nvSpPr>
        <p:spPr>
          <a:xfrm rot="16200000">
            <a:off x="5883821" y="2685567"/>
            <a:ext cx="1015021" cy="723275"/>
          </a:xfrm>
          <a:prstGeom prst="rect">
            <a:avLst/>
          </a:prstGeom>
          <a:noFill/>
        </p:spPr>
        <p:txBody>
          <a:bodyPr wrap="none" rtlCol="0">
            <a:spAutoFit/>
          </a:bodyPr>
          <a:lstStyle/>
          <a:p>
            <a:pPr algn="ctr">
              <a:spcAft>
                <a:spcPts val="600"/>
              </a:spcAft>
            </a:pPr>
            <a:r>
              <a:rPr lang="fr-FR" b="1" dirty="0">
                <a:solidFill>
                  <a:srgbClr val="C00000"/>
                </a:solidFill>
              </a:rPr>
              <a:t>RELEVER</a:t>
            </a:r>
          </a:p>
          <a:p>
            <a:pPr algn="ctr">
              <a:spcAft>
                <a:spcPts val="600"/>
              </a:spcAft>
            </a:pPr>
            <a:r>
              <a:rPr lang="fr-FR" b="1" dirty="0">
                <a:solidFill>
                  <a:srgbClr val="C00000"/>
                </a:solidFill>
              </a:rPr>
              <a:t>LE DÉFI</a:t>
            </a:r>
          </a:p>
        </p:txBody>
      </p:sp>
    </p:spTree>
    <p:extLst>
      <p:ext uri="{BB962C8B-B14F-4D97-AF65-F5344CB8AC3E}">
        <p14:creationId xmlns:p14="http://schemas.microsoft.com/office/powerpoint/2010/main" val="216451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p:bldP spid="6" grpId="0"/>
      <p:bldP spid="7"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3EA5D1A-2805-FB4C-8613-7BBF13F1EDBC}"/>
              </a:ext>
            </a:extLst>
          </p:cNvPr>
          <p:cNvSpPr txBox="1"/>
          <p:nvPr/>
        </p:nvSpPr>
        <p:spPr>
          <a:xfrm>
            <a:off x="1045028" y="1129937"/>
            <a:ext cx="10831285" cy="4862870"/>
          </a:xfrm>
          <a:prstGeom prst="rect">
            <a:avLst/>
          </a:prstGeom>
          <a:noFill/>
        </p:spPr>
        <p:txBody>
          <a:bodyPr wrap="square" rtlCol="0">
            <a:spAutoFit/>
          </a:bodyPr>
          <a:lstStyle/>
          <a:p>
            <a:pPr>
              <a:spcAft>
                <a:spcPts val="600"/>
              </a:spcAft>
            </a:pPr>
            <a:r>
              <a:rPr lang="fr-FR" sz="2000" b="1" dirty="0"/>
              <a:t>Les règles et le jeu</a:t>
            </a:r>
          </a:p>
          <a:p>
            <a:pPr marL="279400" indent="-98425">
              <a:spcAft>
                <a:spcPts val="600"/>
              </a:spcAft>
            </a:pPr>
            <a:r>
              <a:rPr lang="fr-FR" sz="1600" dirty="0"/>
              <a:t>- règles définitoires : plans EPA1, EPA2 ; rénovation des référentiels de diplôme </a:t>
            </a:r>
            <a:endParaRPr lang="fr-FR" sz="1600" b="1" i="1" dirty="0">
              <a:solidFill>
                <a:srgbClr val="C00000"/>
              </a:solidFill>
            </a:endParaRPr>
          </a:p>
          <a:p>
            <a:pPr marL="279400" indent="-98425">
              <a:spcAft>
                <a:spcPts val="600"/>
              </a:spcAft>
            </a:pPr>
            <a:r>
              <a:rPr lang="fr-FR" sz="1600" dirty="0"/>
              <a:t>- règles stratégiques : de la communication ; des informations, des formations* ; des dispositifs spécifiques (référents EPA ; chefs de projet de partenariat, chargé de missions Tiers temps ; projets CASDAR TAE, RMT) ; … ; </a:t>
            </a:r>
            <a:r>
              <a:rPr lang="fr-FR" sz="1600" dirty="0">
                <a:solidFill>
                  <a:srgbClr val="FF0000"/>
                </a:solidFill>
              </a:rPr>
              <a:t>des gestes politiques forts </a:t>
            </a:r>
          </a:p>
          <a:p>
            <a:pPr marL="279400" indent="-98425">
              <a:spcAft>
                <a:spcPts val="600"/>
              </a:spcAft>
            </a:pPr>
            <a:r>
              <a:rPr lang="fr-FR" sz="1600" dirty="0"/>
              <a:t>- stratégie effective : des expériences accompagnées*, des expérimentations* </a:t>
            </a:r>
          </a:p>
          <a:p>
            <a:pPr marL="90488" indent="-77788">
              <a:spcAft>
                <a:spcPts val="600"/>
              </a:spcAft>
            </a:pPr>
            <a:endParaRPr lang="fr-FR" sz="1200" b="1" i="1" dirty="0">
              <a:solidFill>
                <a:srgbClr val="C00000"/>
              </a:solidFill>
            </a:endParaRPr>
          </a:p>
          <a:p>
            <a:pPr marL="90488" indent="-77788">
              <a:spcAft>
                <a:spcPts val="600"/>
              </a:spcAft>
            </a:pPr>
            <a:r>
              <a:rPr lang="fr-FR" sz="2000" b="1" dirty="0"/>
              <a:t>Une proposition : enseigner-apprendre les transitions et l’agroécologie avec l’objet (vivant) pédagogique territorialisé </a:t>
            </a:r>
          </a:p>
          <a:p>
            <a:pPr marL="271463" indent="-90488">
              <a:spcAft>
                <a:spcPts val="600"/>
              </a:spcAft>
            </a:pPr>
            <a:r>
              <a:rPr lang="fr-FR" sz="1600" dirty="0"/>
              <a:t>- action conjointe « chercheur – enseignant » // action conjointe « enseignant – apprenants » </a:t>
            </a:r>
          </a:p>
          <a:p>
            <a:pPr marL="271463" indent="-90488">
              <a:spcAft>
                <a:spcPts val="600"/>
              </a:spcAft>
            </a:pPr>
            <a:r>
              <a:rPr lang="fr-FR" sz="1600" dirty="0"/>
              <a:t>- une démarche, un processus =&gt; </a:t>
            </a:r>
            <a:r>
              <a:rPr lang="fr-FR" b="1" dirty="0">
                <a:solidFill>
                  <a:schemeClr val="accent1"/>
                </a:solidFill>
              </a:rPr>
              <a:t>une (</a:t>
            </a:r>
            <a:r>
              <a:rPr lang="fr-FR" b="1" dirty="0" err="1">
                <a:solidFill>
                  <a:schemeClr val="accent1"/>
                </a:solidFill>
              </a:rPr>
              <a:t>é</a:t>
            </a:r>
            <a:r>
              <a:rPr lang="fr-FR" b="1" dirty="0">
                <a:solidFill>
                  <a:schemeClr val="accent1"/>
                </a:solidFill>
              </a:rPr>
              <a:t>)valuation en continu</a:t>
            </a:r>
          </a:p>
          <a:p>
            <a:pPr marL="271463" indent="-90488">
              <a:spcAft>
                <a:spcPts val="600"/>
              </a:spcAft>
            </a:pPr>
            <a:r>
              <a:rPr lang="fr-FR" sz="1600" dirty="0"/>
              <a:t>- </a:t>
            </a:r>
            <a:r>
              <a:rPr lang="fr-FR" sz="1600" b="1" dirty="0">
                <a:solidFill>
                  <a:srgbClr val="C00000"/>
                </a:solidFill>
              </a:rPr>
              <a:t>l’enquête avec un objet pédagogique territorialisé </a:t>
            </a:r>
          </a:p>
          <a:p>
            <a:pPr marL="271463" indent="-90488">
              <a:spcAft>
                <a:spcPts val="600"/>
              </a:spcAft>
            </a:pPr>
            <a:r>
              <a:rPr lang="fr-FR" sz="1600" dirty="0"/>
              <a:t>- de l’essaimage d’une telle pratique et de ses résultats </a:t>
            </a:r>
          </a:p>
          <a:p>
            <a:pPr marL="271463" indent="-90488">
              <a:spcAft>
                <a:spcPts val="600"/>
              </a:spcAft>
            </a:pPr>
            <a:r>
              <a:rPr lang="fr-FR" sz="1600" b="1" i="1" dirty="0">
                <a:solidFill>
                  <a:srgbClr val="C00000"/>
                </a:solidFill>
              </a:rPr>
              <a:t>=&gt; un contrat didactique </a:t>
            </a:r>
          </a:p>
          <a:p>
            <a:pPr marL="12700" indent="-12700">
              <a:spcAft>
                <a:spcPts val="600"/>
              </a:spcAft>
            </a:pPr>
            <a:endParaRPr lang="fr-FR" sz="1200" dirty="0"/>
          </a:p>
          <a:p>
            <a:pPr marL="90488" indent="-77788">
              <a:spcAft>
                <a:spcPts val="600"/>
              </a:spcAft>
            </a:pPr>
            <a:r>
              <a:rPr lang="fr-FR" sz="2000" b="1" i="1" dirty="0">
                <a:solidFill>
                  <a:schemeClr val="accent1"/>
                </a:solidFill>
              </a:rPr>
              <a:t>Quels instruments pour cette évaluation partagée ? </a:t>
            </a:r>
          </a:p>
        </p:txBody>
      </p:sp>
      <p:sp>
        <p:nvSpPr>
          <p:cNvPr id="3" name="Espace réservé du texte 3">
            <a:extLst>
              <a:ext uri="{FF2B5EF4-FFF2-40B4-BE49-F238E27FC236}">
                <a16:creationId xmlns:a16="http://schemas.microsoft.com/office/drawing/2014/main" id="{EDAA87F4-ADC0-1749-A743-5434033F7ED4}"/>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2- EPA comme un jeu dont il convient d’évaluer la mise en œuvre </a:t>
            </a:r>
          </a:p>
        </p:txBody>
      </p:sp>
    </p:spTree>
    <p:extLst>
      <p:ext uri="{BB962C8B-B14F-4D97-AF65-F5344CB8AC3E}">
        <p14:creationId xmlns:p14="http://schemas.microsoft.com/office/powerpoint/2010/main" val="313948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3EA5D1A-2805-FB4C-8613-7BBF13F1EDBC}"/>
              </a:ext>
            </a:extLst>
          </p:cNvPr>
          <p:cNvSpPr txBox="1"/>
          <p:nvPr/>
        </p:nvSpPr>
        <p:spPr>
          <a:xfrm>
            <a:off x="1045028" y="1077686"/>
            <a:ext cx="10831285" cy="3816429"/>
          </a:xfrm>
          <a:prstGeom prst="rect">
            <a:avLst/>
          </a:prstGeom>
          <a:noFill/>
        </p:spPr>
        <p:txBody>
          <a:bodyPr wrap="square" rtlCol="0">
            <a:spAutoFit/>
          </a:bodyPr>
          <a:lstStyle/>
          <a:p>
            <a:pPr>
              <a:spcAft>
                <a:spcPts val="600"/>
              </a:spcAft>
            </a:pPr>
            <a:r>
              <a:rPr lang="fr-FR" sz="2000" b="1" dirty="0"/>
              <a:t>Un objet principal </a:t>
            </a:r>
            <a:endParaRPr lang="fr-FR" dirty="0"/>
          </a:p>
          <a:p>
            <a:pPr marL="17463">
              <a:spcAft>
                <a:spcPts val="600"/>
              </a:spcAft>
            </a:pPr>
            <a:r>
              <a:rPr lang="fr-FR" dirty="0"/>
              <a:t>Les pratiques enseignantes pour </a:t>
            </a:r>
            <a:r>
              <a:rPr lang="fr-FR" sz="2000" b="1" dirty="0">
                <a:solidFill>
                  <a:srgbClr val="C00000"/>
                </a:solidFill>
              </a:rPr>
              <a:t>enseigner-apprendre</a:t>
            </a:r>
            <a:r>
              <a:rPr lang="fr-FR" dirty="0"/>
              <a:t> les transitions avec des situations et des objets territorialement inscrits … quand ils sont accompagnés </a:t>
            </a:r>
            <a:endParaRPr lang="fr-FR" sz="2800" dirty="0"/>
          </a:p>
          <a:p>
            <a:pPr marL="538163" indent="-179388">
              <a:spcAft>
                <a:spcPts val="600"/>
              </a:spcAft>
              <a:buFont typeface="Symbol" pitchFamily="2" charset="2"/>
              <a:buChar char="Þ"/>
            </a:pPr>
            <a:r>
              <a:rPr lang="fr-FR" dirty="0"/>
              <a:t> 1- identification des </a:t>
            </a:r>
            <a:r>
              <a:rPr lang="fr-FR" b="1" dirty="0">
                <a:solidFill>
                  <a:srgbClr val="C00000"/>
                </a:solidFill>
              </a:rPr>
              <a:t>obstacles</a:t>
            </a:r>
            <a:r>
              <a:rPr lang="fr-FR" dirty="0"/>
              <a:t> à la transformation des pratiques enseignantes et des </a:t>
            </a:r>
            <a:r>
              <a:rPr lang="fr-FR" b="1" dirty="0">
                <a:solidFill>
                  <a:srgbClr val="C00000"/>
                </a:solidFill>
              </a:rPr>
              <a:t>modalités</a:t>
            </a:r>
            <a:r>
              <a:rPr lang="fr-FR" dirty="0"/>
              <a:t> pouvant engager, étayer les </a:t>
            </a:r>
            <a:r>
              <a:rPr lang="fr-FR" b="1" dirty="0">
                <a:solidFill>
                  <a:srgbClr val="C00000"/>
                </a:solidFill>
              </a:rPr>
              <a:t>transformations</a:t>
            </a:r>
            <a:r>
              <a:rPr lang="fr-FR" dirty="0"/>
              <a:t> des pratiques enseignantes ... et comment des </a:t>
            </a:r>
            <a:r>
              <a:rPr lang="fr-FR" b="1" dirty="0">
                <a:solidFill>
                  <a:srgbClr val="C00000"/>
                </a:solidFill>
              </a:rPr>
              <a:t>suggestions</a:t>
            </a:r>
            <a:r>
              <a:rPr lang="fr-FR" dirty="0"/>
              <a:t> produisent ou non du développement chez les enseignants </a:t>
            </a:r>
          </a:p>
          <a:p>
            <a:pPr marL="538163" indent="-179388">
              <a:spcAft>
                <a:spcPts val="600"/>
              </a:spcAft>
              <a:buFont typeface="Symbol" pitchFamily="2" charset="2"/>
              <a:buChar char="Þ"/>
            </a:pPr>
            <a:r>
              <a:rPr lang="fr-FR" sz="1600" dirty="0"/>
              <a:t> 1bis- et donc … évaluation des modalités et outils d’intervention du chercheur pour aider à la transformation des pratiques enseignantes </a:t>
            </a:r>
          </a:p>
          <a:p>
            <a:pPr marL="12700">
              <a:spcAft>
                <a:spcPts val="600"/>
              </a:spcAft>
            </a:pPr>
            <a:endParaRPr lang="fr-FR" sz="1200" b="1" dirty="0"/>
          </a:p>
          <a:p>
            <a:pPr>
              <a:spcAft>
                <a:spcPts val="600"/>
              </a:spcAft>
            </a:pPr>
            <a:r>
              <a:rPr lang="fr-FR" sz="2000" b="1" dirty="0"/>
              <a:t>Des cas d’étude </a:t>
            </a:r>
          </a:p>
          <a:p>
            <a:pPr>
              <a:spcAft>
                <a:spcPts val="600"/>
              </a:spcAft>
            </a:pPr>
            <a:r>
              <a:rPr lang="fr-FR" b="1" dirty="0">
                <a:solidFill>
                  <a:srgbClr val="C00000"/>
                </a:solidFill>
              </a:rPr>
              <a:t>La luzerne en collectif</a:t>
            </a:r>
            <a:r>
              <a:rPr lang="fr-FR" b="1" dirty="0"/>
              <a:t>, </a:t>
            </a:r>
            <a:r>
              <a:rPr lang="fr-FR" b="1" dirty="0">
                <a:solidFill>
                  <a:srgbClr val="C00000"/>
                </a:solidFill>
              </a:rPr>
              <a:t>le poulet d’élevage</a:t>
            </a:r>
            <a:r>
              <a:rPr lang="fr-FR" b="1" dirty="0"/>
              <a:t>, </a:t>
            </a:r>
            <a:r>
              <a:rPr lang="fr-FR" b="1" dirty="0">
                <a:solidFill>
                  <a:srgbClr val="C00000"/>
                </a:solidFill>
              </a:rPr>
              <a:t>le verger maraîcher</a:t>
            </a:r>
            <a:r>
              <a:rPr lang="fr-FR" b="1" dirty="0"/>
              <a:t>, </a:t>
            </a:r>
            <a:r>
              <a:rPr lang="fr-FR" b="1" dirty="0">
                <a:solidFill>
                  <a:srgbClr val="C00000"/>
                </a:solidFill>
              </a:rPr>
              <a:t>le blaireau</a:t>
            </a:r>
            <a:r>
              <a:rPr lang="fr-FR" b="1" dirty="0"/>
              <a:t>, …</a:t>
            </a:r>
            <a:r>
              <a:rPr lang="fr-FR" b="1" dirty="0">
                <a:solidFill>
                  <a:srgbClr val="C00000"/>
                </a:solidFill>
              </a:rPr>
              <a:t> les systèmes de culture (avec glyphosate, NNI, chlordécone, …)</a:t>
            </a:r>
            <a:r>
              <a:rPr lang="fr-FR" b="1" dirty="0"/>
              <a:t>, … </a:t>
            </a:r>
            <a:endParaRPr lang="fr-FR" b="1" dirty="0">
              <a:solidFill>
                <a:srgbClr val="C00000"/>
              </a:solidFill>
            </a:endParaRPr>
          </a:p>
        </p:txBody>
      </p:sp>
      <p:sp>
        <p:nvSpPr>
          <p:cNvPr id="3" name="Espace réservé du texte 3">
            <a:extLst>
              <a:ext uri="{FF2B5EF4-FFF2-40B4-BE49-F238E27FC236}">
                <a16:creationId xmlns:a16="http://schemas.microsoft.com/office/drawing/2014/main" id="{EDAA87F4-ADC0-1749-A743-5434033F7ED4}"/>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2- Questionnement et objet de recherche </a:t>
            </a:r>
          </a:p>
        </p:txBody>
      </p:sp>
    </p:spTree>
    <p:extLst>
      <p:ext uri="{BB962C8B-B14F-4D97-AF65-F5344CB8AC3E}">
        <p14:creationId xmlns:p14="http://schemas.microsoft.com/office/powerpoint/2010/main" val="146869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3EA5D1A-2805-FB4C-8613-7BBF13F1EDBC}"/>
              </a:ext>
            </a:extLst>
          </p:cNvPr>
          <p:cNvSpPr txBox="1"/>
          <p:nvPr/>
        </p:nvSpPr>
        <p:spPr>
          <a:xfrm>
            <a:off x="1045028" y="1077686"/>
            <a:ext cx="10831285" cy="4832092"/>
          </a:xfrm>
          <a:prstGeom prst="rect">
            <a:avLst/>
          </a:prstGeom>
          <a:noFill/>
        </p:spPr>
        <p:txBody>
          <a:bodyPr wrap="square" rtlCol="0">
            <a:spAutoFit/>
          </a:bodyPr>
          <a:lstStyle/>
          <a:p>
            <a:pPr>
              <a:spcAft>
                <a:spcPts val="600"/>
              </a:spcAft>
            </a:pPr>
            <a:r>
              <a:rPr lang="fr-FR" sz="2000" b="1" dirty="0"/>
              <a:t>Ce qui est mis sous observation et les conditions de l’observation </a:t>
            </a:r>
            <a:endParaRPr lang="fr-FR" dirty="0"/>
          </a:p>
          <a:p>
            <a:pPr>
              <a:spcAft>
                <a:spcPts val="600"/>
              </a:spcAft>
            </a:pPr>
            <a:r>
              <a:rPr lang="fr-FR" dirty="0"/>
              <a:t>Le choix de s’intéresser à des </a:t>
            </a:r>
            <a:r>
              <a:rPr lang="fr-FR" b="1" dirty="0">
                <a:solidFill>
                  <a:srgbClr val="C00000"/>
                </a:solidFill>
              </a:rPr>
              <a:t>situations territoriales </a:t>
            </a:r>
            <a:r>
              <a:rPr lang="fr-FR" dirty="0"/>
              <a:t>: enseigner-apprendre à partir du </a:t>
            </a:r>
            <a:r>
              <a:rPr lang="fr-FR" b="1" dirty="0">
                <a:solidFill>
                  <a:srgbClr val="C00000"/>
                </a:solidFill>
              </a:rPr>
              <a:t>vivant</a:t>
            </a:r>
            <a:r>
              <a:rPr lang="fr-FR" dirty="0"/>
              <a:t> (des situations contextualisées, territorialisées et problématiques) oblige d’abord à une </a:t>
            </a:r>
            <a:r>
              <a:rPr lang="fr-FR" b="1" dirty="0">
                <a:solidFill>
                  <a:schemeClr val="accent1"/>
                </a:solidFill>
              </a:rPr>
              <a:t>réélaboration</a:t>
            </a:r>
            <a:r>
              <a:rPr lang="fr-FR" dirty="0"/>
              <a:t> </a:t>
            </a:r>
            <a:r>
              <a:rPr lang="fr-FR" b="1" dirty="0">
                <a:solidFill>
                  <a:schemeClr val="accent1"/>
                </a:solidFill>
              </a:rPr>
              <a:t>didactique</a:t>
            </a:r>
            <a:r>
              <a:rPr lang="fr-FR" dirty="0"/>
              <a:t>, à un élargissement du champ des disciplines, à de la collaboration …, voire à de l’interdisciplinarité </a:t>
            </a:r>
          </a:p>
          <a:p>
            <a:pPr>
              <a:spcAft>
                <a:spcPts val="600"/>
              </a:spcAft>
            </a:pPr>
            <a:r>
              <a:rPr lang="fr-FR" dirty="0"/>
              <a:t>Le choix de mettre sous observation des pratiques d’</a:t>
            </a:r>
            <a:r>
              <a:rPr lang="fr-FR" b="1" dirty="0">
                <a:solidFill>
                  <a:srgbClr val="C00000"/>
                </a:solidFill>
              </a:rPr>
              <a:t>enseignants engagés</a:t>
            </a:r>
            <a:r>
              <a:rPr lang="fr-FR" dirty="0">
                <a:solidFill>
                  <a:srgbClr val="C00000"/>
                </a:solidFill>
              </a:rPr>
              <a:t> </a:t>
            </a:r>
            <a:r>
              <a:rPr lang="fr-FR" dirty="0"/>
              <a:t>(pari de l’</a:t>
            </a:r>
            <a:r>
              <a:rPr lang="fr-FR" b="1" dirty="0">
                <a:solidFill>
                  <a:schemeClr val="accent1"/>
                </a:solidFill>
              </a:rPr>
              <a:t>éducabilité</a:t>
            </a:r>
            <a:r>
              <a:rPr lang="fr-FR" dirty="0"/>
              <a:t> des apprenants) </a:t>
            </a:r>
            <a:endParaRPr lang="fr-FR" b="1" dirty="0">
              <a:solidFill>
                <a:srgbClr val="C00000"/>
              </a:solidFill>
            </a:endParaRPr>
          </a:p>
          <a:p>
            <a:pPr>
              <a:spcAft>
                <a:spcPts val="600"/>
              </a:spcAft>
            </a:pPr>
            <a:endParaRPr lang="fr-FR" sz="1200" dirty="0"/>
          </a:p>
          <a:p>
            <a:pPr>
              <a:spcAft>
                <a:spcPts val="600"/>
              </a:spcAft>
            </a:pPr>
            <a:r>
              <a:rPr lang="fr-FR" sz="2000" b="1" dirty="0"/>
              <a:t>A l’interface de plusieurs cadres théoriques </a:t>
            </a:r>
          </a:p>
          <a:p>
            <a:pPr marL="270000" indent="-96838">
              <a:spcAft>
                <a:spcPts val="600"/>
              </a:spcAft>
            </a:pPr>
            <a:r>
              <a:rPr lang="fr-FR" dirty="0"/>
              <a:t>- la </a:t>
            </a:r>
            <a:r>
              <a:rPr lang="fr-FR" dirty="0">
                <a:solidFill>
                  <a:srgbClr val="C00000"/>
                </a:solidFill>
              </a:rPr>
              <a:t>didactique professionnelle </a:t>
            </a:r>
            <a:r>
              <a:rPr lang="fr-FR" dirty="0"/>
              <a:t>(Pastré, Vergnaud, Mayen…) =&gt; analyser le travail, </a:t>
            </a:r>
            <a:r>
              <a:rPr lang="fr-FR" b="1" dirty="0">
                <a:solidFill>
                  <a:schemeClr val="accent1"/>
                </a:solidFill>
              </a:rPr>
              <a:t>faire expliciter les pratiques</a:t>
            </a:r>
            <a:r>
              <a:rPr lang="fr-FR" dirty="0"/>
              <a:t>, pour la formation ; rechercher des </a:t>
            </a:r>
            <a:r>
              <a:rPr lang="fr-FR" b="1" dirty="0">
                <a:solidFill>
                  <a:schemeClr val="accent1"/>
                </a:solidFill>
              </a:rPr>
              <a:t>raisonnements</a:t>
            </a:r>
            <a:r>
              <a:rPr lang="fr-FR" dirty="0"/>
              <a:t>, des </a:t>
            </a:r>
            <a:r>
              <a:rPr lang="fr-FR" b="1" dirty="0">
                <a:solidFill>
                  <a:schemeClr val="accent1"/>
                </a:solidFill>
              </a:rPr>
              <a:t>conceptualisations</a:t>
            </a:r>
            <a:r>
              <a:rPr lang="fr-FR" dirty="0"/>
              <a:t> au cœur du travail observé </a:t>
            </a:r>
            <a:r>
              <a:rPr lang="fr-FR" sz="1600" dirty="0"/>
              <a:t>(ce que les enseignants font avec les élèves, leur activité de préparation, d'interaction avec l'accompagnateur où se transforment leurs représentations, et </a:t>
            </a:r>
            <a:r>
              <a:rPr lang="fr-FR" b="1" dirty="0">
                <a:solidFill>
                  <a:schemeClr val="accent1"/>
                </a:solidFill>
              </a:rPr>
              <a:t>schèmes</a:t>
            </a:r>
            <a:r>
              <a:rPr lang="fr-FR" sz="1600" dirty="0"/>
              <a:t>) </a:t>
            </a:r>
          </a:p>
          <a:p>
            <a:pPr marL="270000" indent="-96838">
              <a:spcAft>
                <a:spcPts val="600"/>
              </a:spcAft>
            </a:pPr>
            <a:r>
              <a:rPr lang="fr-FR" dirty="0"/>
              <a:t>- les </a:t>
            </a:r>
            <a:r>
              <a:rPr lang="fr-FR" dirty="0">
                <a:solidFill>
                  <a:srgbClr val="C00000"/>
                </a:solidFill>
              </a:rPr>
              <a:t>pédagogies constructivistes problématisées </a:t>
            </a:r>
            <a:r>
              <a:rPr lang="fr-FR" dirty="0"/>
              <a:t>(Fabre…) =&gt; </a:t>
            </a:r>
            <a:r>
              <a:rPr lang="fr-FR" b="1" dirty="0">
                <a:solidFill>
                  <a:schemeClr val="accent1"/>
                </a:solidFill>
              </a:rPr>
              <a:t>enquête</a:t>
            </a:r>
            <a:r>
              <a:rPr lang="fr-FR" dirty="0"/>
              <a:t>, </a:t>
            </a:r>
            <a:r>
              <a:rPr lang="fr-FR" b="1" dirty="0">
                <a:solidFill>
                  <a:schemeClr val="accent1"/>
                </a:solidFill>
              </a:rPr>
              <a:t>problématisation</a:t>
            </a:r>
            <a:r>
              <a:rPr lang="fr-FR" dirty="0"/>
              <a:t> et </a:t>
            </a:r>
            <a:r>
              <a:rPr lang="fr-FR" b="1" dirty="0">
                <a:solidFill>
                  <a:schemeClr val="accent1"/>
                </a:solidFill>
              </a:rPr>
              <a:t>conceptualisation</a:t>
            </a:r>
            <a:r>
              <a:rPr lang="fr-FR" dirty="0"/>
              <a:t> </a:t>
            </a:r>
          </a:p>
          <a:p>
            <a:pPr marL="269875" indent="-96838">
              <a:spcAft>
                <a:spcPts val="600"/>
              </a:spcAft>
            </a:pPr>
            <a:r>
              <a:rPr lang="fr-FR" dirty="0"/>
              <a:t>- l’éducation à / l’enseignement de la </a:t>
            </a:r>
            <a:r>
              <a:rPr lang="fr-FR" dirty="0">
                <a:solidFill>
                  <a:srgbClr val="C00000"/>
                </a:solidFill>
              </a:rPr>
              <a:t>durabilité</a:t>
            </a:r>
            <a:r>
              <a:rPr lang="fr-FR" dirty="0"/>
              <a:t> (Lange &amp; al…) =&gt; un </a:t>
            </a:r>
            <a:r>
              <a:rPr lang="fr-FR" b="1" dirty="0">
                <a:solidFill>
                  <a:schemeClr val="accent1"/>
                </a:solidFill>
              </a:rPr>
              <a:t>concept</a:t>
            </a:r>
            <a:r>
              <a:rPr lang="fr-FR" dirty="0"/>
              <a:t> à construire et mobiliser dans ses différentes dimensions, à différentes échelles … pour </a:t>
            </a:r>
            <a:r>
              <a:rPr lang="fr-FR" b="1" dirty="0">
                <a:solidFill>
                  <a:schemeClr val="accent1"/>
                </a:solidFill>
              </a:rPr>
              <a:t>problématiser</a:t>
            </a:r>
            <a:r>
              <a:rPr lang="fr-FR" dirty="0"/>
              <a:t> des situations (citoyenneté) </a:t>
            </a:r>
          </a:p>
          <a:p>
            <a:pPr marL="270000" indent="-96838">
              <a:spcAft>
                <a:spcPts val="600"/>
              </a:spcAft>
            </a:pPr>
            <a:r>
              <a:rPr lang="fr-FR" b="1" i="1" dirty="0">
                <a:solidFill>
                  <a:srgbClr val="C00000"/>
                </a:solidFill>
              </a:rPr>
              <a:t>=&gt; un outillage conceptuel (la construction d’un </a:t>
            </a:r>
            <a:r>
              <a:rPr lang="fr-FR" sz="2000" b="1" i="1" dirty="0">
                <a:solidFill>
                  <a:srgbClr val="C00000"/>
                </a:solidFill>
              </a:rPr>
              <a:t>référent</a:t>
            </a:r>
            <a:r>
              <a:rPr lang="fr-FR" b="1" i="1" dirty="0">
                <a:solidFill>
                  <a:srgbClr val="C00000"/>
                </a:solidFill>
              </a:rPr>
              <a:t>) pour observer, pour </a:t>
            </a:r>
            <a:r>
              <a:rPr lang="fr-FR" sz="2000" b="1" i="1" dirty="0">
                <a:solidFill>
                  <a:srgbClr val="C00000"/>
                </a:solidFill>
              </a:rPr>
              <a:t>aider</a:t>
            </a:r>
            <a:r>
              <a:rPr lang="fr-FR" b="1" i="1" dirty="0">
                <a:solidFill>
                  <a:srgbClr val="C00000"/>
                </a:solidFill>
              </a:rPr>
              <a:t> … </a:t>
            </a:r>
          </a:p>
        </p:txBody>
      </p:sp>
      <p:sp>
        <p:nvSpPr>
          <p:cNvPr id="3" name="Espace réservé du texte 3">
            <a:extLst>
              <a:ext uri="{FF2B5EF4-FFF2-40B4-BE49-F238E27FC236}">
                <a16:creationId xmlns:a16="http://schemas.microsoft.com/office/drawing/2014/main" id="{EDAA87F4-ADC0-1749-A743-5434033F7ED4}"/>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2- Démarche (1)  </a:t>
            </a:r>
          </a:p>
        </p:txBody>
      </p:sp>
    </p:spTree>
    <p:extLst>
      <p:ext uri="{BB962C8B-B14F-4D97-AF65-F5344CB8AC3E}">
        <p14:creationId xmlns:p14="http://schemas.microsoft.com/office/powerpoint/2010/main" val="394337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3EA5D1A-2805-FB4C-8613-7BBF13F1EDBC}"/>
              </a:ext>
            </a:extLst>
          </p:cNvPr>
          <p:cNvSpPr txBox="1"/>
          <p:nvPr/>
        </p:nvSpPr>
        <p:spPr>
          <a:xfrm>
            <a:off x="1045028" y="1077686"/>
            <a:ext cx="10831285" cy="5255285"/>
          </a:xfrm>
          <a:prstGeom prst="rect">
            <a:avLst/>
          </a:prstGeom>
          <a:noFill/>
        </p:spPr>
        <p:txBody>
          <a:bodyPr wrap="square" rtlCol="0">
            <a:spAutoFit/>
          </a:bodyPr>
          <a:lstStyle/>
          <a:p>
            <a:pPr>
              <a:spcAft>
                <a:spcPts val="600"/>
              </a:spcAft>
            </a:pPr>
            <a:r>
              <a:rPr lang="fr-FR" sz="2000" b="1" dirty="0"/>
              <a:t>Le choix de la posture d’une recherche-accompagnement </a:t>
            </a:r>
            <a:r>
              <a:rPr lang="fr-FR" dirty="0"/>
              <a:t>(Callon, Paul…) </a:t>
            </a:r>
          </a:p>
          <a:p>
            <a:pPr>
              <a:spcAft>
                <a:spcPts val="600"/>
              </a:spcAft>
            </a:pPr>
            <a:r>
              <a:rPr lang="fr-FR" dirty="0"/>
              <a:t>Une « </a:t>
            </a:r>
            <a:r>
              <a:rPr lang="fr-FR" b="1" dirty="0">
                <a:solidFill>
                  <a:srgbClr val="C00000"/>
                </a:solidFill>
              </a:rPr>
              <a:t>implication réfléchissante </a:t>
            </a:r>
            <a:r>
              <a:rPr lang="fr-FR" dirty="0"/>
              <a:t>» (Janner-Raimondi) ; un accompagnement à visée autonomisante (Paul) </a:t>
            </a:r>
          </a:p>
          <a:p>
            <a:pPr>
              <a:spcAft>
                <a:spcPts val="600"/>
              </a:spcAft>
            </a:pPr>
            <a:r>
              <a:rPr lang="fr-FR" dirty="0"/>
              <a:t>Le jeu de l’</a:t>
            </a:r>
            <a:r>
              <a:rPr lang="fr-FR" b="1" dirty="0">
                <a:solidFill>
                  <a:srgbClr val="C00000"/>
                </a:solidFill>
              </a:rPr>
              <a:t>attachement</a:t>
            </a:r>
            <a:r>
              <a:rPr lang="fr-FR" dirty="0"/>
              <a:t> à certains moments / du </a:t>
            </a:r>
            <a:r>
              <a:rPr lang="fr-FR" b="1" dirty="0">
                <a:solidFill>
                  <a:srgbClr val="C00000"/>
                </a:solidFill>
              </a:rPr>
              <a:t>détachement</a:t>
            </a:r>
            <a:r>
              <a:rPr lang="fr-FR" dirty="0"/>
              <a:t> à d’autres (Callon) </a:t>
            </a:r>
          </a:p>
          <a:p>
            <a:pPr>
              <a:spcAft>
                <a:spcPts val="300"/>
              </a:spcAft>
            </a:pPr>
            <a:r>
              <a:rPr lang="fr-FR" dirty="0"/>
              <a:t>Un engagement (relation d’aide) sur le mode de la « </a:t>
            </a:r>
            <a:r>
              <a:rPr lang="fr-FR" b="1" dirty="0">
                <a:solidFill>
                  <a:schemeClr val="accent1"/>
                </a:solidFill>
              </a:rPr>
              <a:t>suggestion</a:t>
            </a:r>
            <a:r>
              <a:rPr lang="fr-FR" dirty="0"/>
              <a:t> » relativement à un </a:t>
            </a:r>
            <a:r>
              <a:rPr lang="fr-FR" b="1" dirty="0">
                <a:solidFill>
                  <a:schemeClr val="accent1"/>
                </a:solidFill>
              </a:rPr>
              <a:t>référent</a:t>
            </a:r>
            <a:r>
              <a:rPr lang="fr-FR" dirty="0"/>
              <a:t> constitué (littérature scientifique, littérature grise, pratiques) … et l’observation outillée du </a:t>
            </a:r>
            <a:r>
              <a:rPr lang="fr-FR" b="1" dirty="0">
                <a:solidFill>
                  <a:schemeClr val="accent1"/>
                </a:solidFill>
              </a:rPr>
              <a:t>développement</a:t>
            </a:r>
            <a:r>
              <a:rPr lang="fr-FR" dirty="0"/>
              <a:t> produit (ou non) dans 3 « phases » de l’activité des enseignants et à des moments jugés comme clés : </a:t>
            </a:r>
          </a:p>
          <a:p>
            <a:pPr marL="719138">
              <a:spcAft>
                <a:spcPts val="300"/>
              </a:spcAft>
            </a:pPr>
            <a:r>
              <a:rPr lang="fr-FR" dirty="0"/>
              <a:t>- </a:t>
            </a:r>
            <a:r>
              <a:rPr lang="fr-FR" b="1" dirty="0">
                <a:solidFill>
                  <a:srgbClr val="C00000"/>
                </a:solidFill>
              </a:rPr>
              <a:t>conception</a:t>
            </a:r>
            <a:r>
              <a:rPr lang="fr-FR" dirty="0"/>
              <a:t> </a:t>
            </a:r>
          </a:p>
          <a:p>
            <a:pPr marL="719138">
              <a:spcAft>
                <a:spcPts val="300"/>
              </a:spcAft>
            </a:pPr>
            <a:r>
              <a:rPr lang="fr-FR" dirty="0"/>
              <a:t>- implémentation </a:t>
            </a:r>
          </a:p>
          <a:p>
            <a:pPr marL="719138">
              <a:spcAft>
                <a:spcPts val="600"/>
              </a:spcAft>
            </a:pPr>
            <a:r>
              <a:rPr lang="fr-FR" dirty="0"/>
              <a:t>- réassurance </a:t>
            </a:r>
          </a:p>
          <a:p>
            <a:pPr>
              <a:spcAft>
                <a:spcPts val="600"/>
              </a:spcAft>
            </a:pPr>
            <a:endParaRPr lang="fr-FR" sz="1200" dirty="0"/>
          </a:p>
          <a:p>
            <a:pPr>
              <a:spcAft>
                <a:spcPts val="600"/>
              </a:spcAft>
            </a:pPr>
            <a:endParaRPr lang="fr-FR" sz="1200" dirty="0"/>
          </a:p>
          <a:p>
            <a:pPr>
              <a:spcAft>
                <a:spcPts val="600"/>
              </a:spcAft>
            </a:pPr>
            <a:r>
              <a:rPr lang="fr-FR" sz="2000" b="1" dirty="0"/>
              <a:t>Recueil et traitement des données </a:t>
            </a:r>
          </a:p>
          <a:p>
            <a:pPr>
              <a:spcAft>
                <a:spcPts val="600"/>
              </a:spcAft>
            </a:pPr>
            <a:r>
              <a:rPr lang="fr-FR" dirty="0"/>
              <a:t>Enquête bibliographique pour problématiser … moi-même</a:t>
            </a:r>
          </a:p>
          <a:p>
            <a:pPr>
              <a:spcAft>
                <a:spcPts val="600"/>
              </a:spcAft>
            </a:pPr>
            <a:r>
              <a:rPr lang="fr-FR" dirty="0"/>
              <a:t>Instruction au sosie (Saujat, Fleury) et entretiens </a:t>
            </a:r>
          </a:p>
          <a:p>
            <a:pPr>
              <a:spcAft>
                <a:spcPts val="600"/>
              </a:spcAft>
            </a:pPr>
            <a:r>
              <a:rPr lang="fr-FR" dirty="0"/>
              <a:t>Traces de l’activité (matériaux produits par enseignants, apprenants)</a:t>
            </a:r>
          </a:p>
          <a:p>
            <a:pPr>
              <a:spcAft>
                <a:spcPts val="600"/>
              </a:spcAft>
            </a:pPr>
            <a:r>
              <a:rPr lang="fr-FR" b="1" i="1" dirty="0">
                <a:solidFill>
                  <a:srgbClr val="C00000"/>
                </a:solidFill>
              </a:rPr>
              <a:t>=&gt; traitement au regard du référent que je me suis donné </a:t>
            </a:r>
          </a:p>
        </p:txBody>
      </p:sp>
      <p:sp>
        <p:nvSpPr>
          <p:cNvPr id="3" name="Espace réservé du texte 3">
            <a:extLst>
              <a:ext uri="{FF2B5EF4-FFF2-40B4-BE49-F238E27FC236}">
                <a16:creationId xmlns:a16="http://schemas.microsoft.com/office/drawing/2014/main" id="{EDAA87F4-ADC0-1749-A743-5434033F7ED4}"/>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2- Démarche (2)  </a:t>
            </a:r>
          </a:p>
        </p:txBody>
      </p:sp>
    </p:spTree>
    <p:extLst>
      <p:ext uri="{BB962C8B-B14F-4D97-AF65-F5344CB8AC3E}">
        <p14:creationId xmlns:p14="http://schemas.microsoft.com/office/powerpoint/2010/main" val="411939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1">
            <a:extLst>
              <a:ext uri="{FF2B5EF4-FFF2-40B4-BE49-F238E27FC236}">
                <a16:creationId xmlns:a16="http://schemas.microsoft.com/office/drawing/2014/main" id="{2D92095C-C5A8-7D45-9ED3-A395F87E535F}"/>
              </a:ext>
            </a:extLst>
          </p:cNvPr>
          <p:cNvSpPr>
            <a:spLocks noChangeAspect="1"/>
          </p:cNvSpPr>
          <p:nvPr/>
        </p:nvSpPr>
        <p:spPr>
          <a:xfrm>
            <a:off x="4205836" y="3872728"/>
            <a:ext cx="2387726" cy="624398"/>
          </a:xfrm>
          <a:prstGeom prst="round2Diag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lang="fr-FR" sz="1600" b="1" dirty="0">
                <a:solidFill>
                  <a:schemeClr val="bg1"/>
                </a:solidFill>
              </a:rPr>
              <a:t>OBJET PÉDAGOGIQUE TERRITORIALISÉ</a:t>
            </a:r>
          </a:p>
        </p:txBody>
      </p:sp>
      <p:cxnSp>
        <p:nvCxnSpPr>
          <p:cNvPr id="4" name="Connecteur en arc 3">
            <a:extLst>
              <a:ext uri="{FF2B5EF4-FFF2-40B4-BE49-F238E27FC236}">
                <a16:creationId xmlns:a16="http://schemas.microsoft.com/office/drawing/2014/main" id="{C5F4E105-AF06-114A-80A4-E68CBC2AFBC1}"/>
              </a:ext>
            </a:extLst>
          </p:cNvPr>
          <p:cNvCxnSpPr>
            <a:cxnSpLocks/>
            <a:stCxn id="3" idx="3"/>
            <a:endCxn id="8" idx="2"/>
          </p:cNvCxnSpPr>
          <p:nvPr/>
        </p:nvCxnSpPr>
        <p:spPr>
          <a:xfrm rot="16200000" flipV="1">
            <a:off x="4895165" y="3368194"/>
            <a:ext cx="392431" cy="616638"/>
          </a:xfrm>
          <a:prstGeom prst="curvedConnector3">
            <a:avLst/>
          </a:prstGeom>
          <a:ln>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 name="Connecteur en arc 4">
            <a:extLst>
              <a:ext uri="{FF2B5EF4-FFF2-40B4-BE49-F238E27FC236}">
                <a16:creationId xmlns:a16="http://schemas.microsoft.com/office/drawing/2014/main" id="{0397A946-E393-6C4A-BF5B-4819A3204FAD}"/>
              </a:ext>
            </a:extLst>
          </p:cNvPr>
          <p:cNvCxnSpPr>
            <a:cxnSpLocks/>
            <a:stCxn id="3" idx="0"/>
            <a:endCxn id="9" idx="1"/>
          </p:cNvCxnSpPr>
          <p:nvPr/>
        </p:nvCxnSpPr>
        <p:spPr>
          <a:xfrm flipV="1">
            <a:off x="6593562" y="3697492"/>
            <a:ext cx="1089743" cy="487435"/>
          </a:xfrm>
          <a:prstGeom prst="curvedConnector3">
            <a:avLst>
              <a:gd name="adj1" fmla="val 50000"/>
            </a:avLst>
          </a:prstGeom>
          <a:ln>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6" name="Connecteur en arc 5">
            <a:extLst>
              <a:ext uri="{FF2B5EF4-FFF2-40B4-BE49-F238E27FC236}">
                <a16:creationId xmlns:a16="http://schemas.microsoft.com/office/drawing/2014/main" id="{F10D004E-B6F4-AF43-ACED-8F05CFA6DB86}"/>
              </a:ext>
            </a:extLst>
          </p:cNvPr>
          <p:cNvCxnSpPr>
            <a:cxnSpLocks/>
            <a:stCxn id="3" idx="1"/>
            <a:endCxn id="10" idx="0"/>
          </p:cNvCxnSpPr>
          <p:nvPr/>
        </p:nvCxnSpPr>
        <p:spPr>
          <a:xfrm rot="16200000" flipH="1">
            <a:off x="5763133" y="4133691"/>
            <a:ext cx="536718" cy="1263587"/>
          </a:xfrm>
          <a:prstGeom prst="curvedConnector3">
            <a:avLst>
              <a:gd name="adj1" fmla="val 50000"/>
            </a:avLst>
          </a:prstGeom>
          <a:ln>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 name="Connecteur en arc 6">
            <a:extLst>
              <a:ext uri="{FF2B5EF4-FFF2-40B4-BE49-F238E27FC236}">
                <a16:creationId xmlns:a16="http://schemas.microsoft.com/office/drawing/2014/main" id="{FF5944DB-88F9-CC42-810A-EE747CD4D849}"/>
              </a:ext>
            </a:extLst>
          </p:cNvPr>
          <p:cNvCxnSpPr>
            <a:cxnSpLocks/>
            <a:stCxn id="3" idx="2"/>
            <a:endCxn id="15" idx="3"/>
          </p:cNvCxnSpPr>
          <p:nvPr/>
        </p:nvCxnSpPr>
        <p:spPr>
          <a:xfrm rot="10800000" flipV="1">
            <a:off x="2605916" y="4184926"/>
            <a:ext cx="1599920" cy="399163"/>
          </a:xfrm>
          <a:prstGeom prst="curvedConnector3">
            <a:avLst/>
          </a:prstGeom>
          <a:ln>
            <a:solidFill>
              <a:srgbClr val="0070C0"/>
            </a:solidFill>
            <a:tailEnd type="arrow"/>
          </a:ln>
        </p:spPr>
        <p:style>
          <a:lnRef idx="2">
            <a:schemeClr val="accent1"/>
          </a:lnRef>
          <a:fillRef idx="0">
            <a:schemeClr val="accent1"/>
          </a:fillRef>
          <a:effectRef idx="1">
            <a:schemeClr val="accent1"/>
          </a:effectRef>
          <a:fontRef idx="minor">
            <a:schemeClr val="tx1"/>
          </a:fontRef>
        </p:style>
      </p:cxnSp>
      <p:sp>
        <p:nvSpPr>
          <p:cNvPr id="8" name="ZoneTexte 7">
            <a:extLst>
              <a:ext uri="{FF2B5EF4-FFF2-40B4-BE49-F238E27FC236}">
                <a16:creationId xmlns:a16="http://schemas.microsoft.com/office/drawing/2014/main" id="{C5E0EE77-91FA-3C4B-BF2F-D836C4562008}"/>
              </a:ext>
            </a:extLst>
          </p:cNvPr>
          <p:cNvSpPr txBox="1"/>
          <p:nvPr/>
        </p:nvSpPr>
        <p:spPr>
          <a:xfrm>
            <a:off x="4024620" y="3172520"/>
            <a:ext cx="1516882" cy="307777"/>
          </a:xfrm>
          <a:prstGeom prst="rect">
            <a:avLst/>
          </a:prstGeom>
          <a:noFill/>
        </p:spPr>
        <p:txBody>
          <a:bodyPr wrap="square" rtlCol="0">
            <a:spAutoFit/>
          </a:bodyPr>
          <a:lstStyle/>
          <a:p>
            <a:pPr algn="ctr"/>
            <a:r>
              <a:rPr lang="fr-FR" sz="1400" b="1" dirty="0">
                <a:solidFill>
                  <a:schemeClr val="accent6">
                    <a:lumMod val="75000"/>
                  </a:schemeClr>
                </a:solidFill>
              </a:rPr>
              <a:t>épistémique</a:t>
            </a:r>
            <a:r>
              <a:rPr lang="fr-FR" sz="1400" dirty="0">
                <a:solidFill>
                  <a:schemeClr val="accent6">
                    <a:lumMod val="75000"/>
                  </a:schemeClr>
                </a:solidFill>
              </a:rPr>
              <a:t> </a:t>
            </a:r>
          </a:p>
        </p:txBody>
      </p:sp>
      <p:sp>
        <p:nvSpPr>
          <p:cNvPr id="9" name="ZoneTexte 8">
            <a:extLst>
              <a:ext uri="{FF2B5EF4-FFF2-40B4-BE49-F238E27FC236}">
                <a16:creationId xmlns:a16="http://schemas.microsoft.com/office/drawing/2014/main" id="{5CD4B052-1968-0F45-BC7A-1F95A2DC5060}"/>
              </a:ext>
            </a:extLst>
          </p:cNvPr>
          <p:cNvSpPr txBox="1"/>
          <p:nvPr/>
        </p:nvSpPr>
        <p:spPr>
          <a:xfrm>
            <a:off x="7683305" y="3543603"/>
            <a:ext cx="1409987" cy="307777"/>
          </a:xfrm>
          <a:prstGeom prst="rect">
            <a:avLst/>
          </a:prstGeom>
          <a:noFill/>
        </p:spPr>
        <p:txBody>
          <a:bodyPr wrap="square" rtlCol="0">
            <a:spAutoFit/>
          </a:bodyPr>
          <a:lstStyle/>
          <a:p>
            <a:r>
              <a:rPr lang="fr-FR" sz="1400" b="1" dirty="0">
                <a:solidFill>
                  <a:schemeClr val="accent2">
                    <a:lumMod val="75000"/>
                  </a:schemeClr>
                </a:solidFill>
              </a:rPr>
              <a:t>problématique</a:t>
            </a:r>
            <a:r>
              <a:rPr lang="fr-FR" sz="1400" dirty="0">
                <a:solidFill>
                  <a:schemeClr val="accent2">
                    <a:lumMod val="75000"/>
                  </a:schemeClr>
                </a:solidFill>
              </a:rPr>
              <a:t> </a:t>
            </a:r>
          </a:p>
        </p:txBody>
      </p:sp>
      <p:sp>
        <p:nvSpPr>
          <p:cNvPr id="10" name="ZoneTexte 9">
            <a:extLst>
              <a:ext uri="{FF2B5EF4-FFF2-40B4-BE49-F238E27FC236}">
                <a16:creationId xmlns:a16="http://schemas.microsoft.com/office/drawing/2014/main" id="{8D126BC6-FE18-B742-9942-80D851C05BE0}"/>
              </a:ext>
            </a:extLst>
          </p:cNvPr>
          <p:cNvSpPr txBox="1"/>
          <p:nvPr/>
        </p:nvSpPr>
        <p:spPr>
          <a:xfrm>
            <a:off x="5943948" y="5033844"/>
            <a:ext cx="1438675" cy="307777"/>
          </a:xfrm>
          <a:prstGeom prst="rect">
            <a:avLst/>
          </a:prstGeom>
          <a:noFill/>
        </p:spPr>
        <p:txBody>
          <a:bodyPr wrap="square" rtlCol="0">
            <a:spAutoFit/>
          </a:bodyPr>
          <a:lstStyle/>
          <a:p>
            <a:pPr algn="ctr"/>
            <a:r>
              <a:rPr lang="fr-FR" sz="1400" b="1" dirty="0">
                <a:solidFill>
                  <a:schemeClr val="accent3">
                    <a:lumMod val="50000"/>
                  </a:schemeClr>
                </a:solidFill>
              </a:rPr>
              <a:t>intégratif</a:t>
            </a:r>
            <a:r>
              <a:rPr lang="fr-FR" sz="1400" dirty="0">
                <a:solidFill>
                  <a:schemeClr val="accent3">
                    <a:lumMod val="50000"/>
                  </a:schemeClr>
                </a:solidFill>
              </a:rPr>
              <a:t> </a:t>
            </a:r>
          </a:p>
        </p:txBody>
      </p:sp>
      <p:sp>
        <p:nvSpPr>
          <p:cNvPr id="11" name="Légende à une bordure 1 10">
            <a:extLst>
              <a:ext uri="{FF2B5EF4-FFF2-40B4-BE49-F238E27FC236}">
                <a16:creationId xmlns:a16="http://schemas.microsoft.com/office/drawing/2014/main" id="{703E48BA-776E-7947-A5DB-B576E84AABB9}"/>
              </a:ext>
            </a:extLst>
          </p:cNvPr>
          <p:cNvSpPr/>
          <p:nvPr/>
        </p:nvSpPr>
        <p:spPr>
          <a:xfrm>
            <a:off x="8376782" y="3836870"/>
            <a:ext cx="3445744" cy="882994"/>
          </a:xfrm>
          <a:prstGeom prst="accentCallout1">
            <a:avLst>
              <a:gd name="adj1" fmla="val 100687"/>
              <a:gd name="adj2" fmla="val -4784"/>
              <a:gd name="adj3" fmla="val 1965"/>
              <a:gd name="adj4" fmla="val -4861"/>
            </a:avLst>
          </a:prstGeom>
          <a:solidFill>
            <a:schemeClr val="bg1"/>
          </a:solidFill>
          <a:ln w="19050">
            <a:solidFill>
              <a:srgbClr val="C0504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90488" indent="-90488"/>
            <a:r>
              <a:rPr lang="fr-FR" sz="1200" dirty="0">
                <a:solidFill>
                  <a:schemeClr val="tx1"/>
                </a:solidFill>
              </a:rPr>
              <a:t>- FROCCC </a:t>
            </a:r>
          </a:p>
          <a:p>
            <a:pPr marL="90488" indent="-90488"/>
            <a:r>
              <a:rPr lang="fr-FR" sz="1200" dirty="0">
                <a:solidFill>
                  <a:schemeClr val="tx1"/>
                </a:solidFill>
              </a:rPr>
              <a:t>- incertitude, potentiel controverse, dilemme, débat</a:t>
            </a:r>
          </a:p>
          <a:p>
            <a:pPr marL="90488" indent="-90488"/>
            <a:r>
              <a:rPr lang="fr-FR" sz="1200" dirty="0">
                <a:solidFill>
                  <a:schemeClr val="tx1"/>
                </a:solidFill>
              </a:rPr>
              <a:t>- conceptions de la durabilité en jeu (jeux d’acteurs) </a:t>
            </a:r>
          </a:p>
        </p:txBody>
      </p:sp>
      <p:sp>
        <p:nvSpPr>
          <p:cNvPr id="12" name="Légende à une bordure 1 11">
            <a:extLst>
              <a:ext uri="{FF2B5EF4-FFF2-40B4-BE49-F238E27FC236}">
                <a16:creationId xmlns:a16="http://schemas.microsoft.com/office/drawing/2014/main" id="{32BADD87-F3F2-8648-AABC-85FF716505C2}"/>
              </a:ext>
            </a:extLst>
          </p:cNvPr>
          <p:cNvSpPr/>
          <p:nvPr/>
        </p:nvSpPr>
        <p:spPr>
          <a:xfrm>
            <a:off x="6934179" y="5385787"/>
            <a:ext cx="4129964" cy="1167242"/>
          </a:xfrm>
          <a:prstGeom prst="accentCallout1">
            <a:avLst>
              <a:gd name="adj1" fmla="val 101385"/>
              <a:gd name="adj2" fmla="val -5331"/>
              <a:gd name="adj3" fmla="val 634"/>
              <a:gd name="adj4" fmla="val -5335"/>
            </a:avLst>
          </a:prstGeom>
          <a:solidFill>
            <a:schemeClr val="bg1"/>
          </a:solidFill>
          <a:ln w="19050">
            <a:solidFill>
              <a:schemeClr val="accent3">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90488" indent="-90488"/>
            <a:r>
              <a:rPr lang="fr-FR" sz="1200" dirty="0">
                <a:solidFill>
                  <a:schemeClr val="tx1"/>
                </a:solidFill>
              </a:rPr>
              <a:t>- mixe savoirs et valeurs </a:t>
            </a:r>
          </a:p>
          <a:p>
            <a:pPr marL="90488" indent="-90488"/>
            <a:r>
              <a:rPr lang="fr-FR" sz="1200" dirty="0">
                <a:solidFill>
                  <a:schemeClr val="tx1"/>
                </a:solidFill>
              </a:rPr>
              <a:t>- intimité collective (acceptation, explicitation de « non-savoirs ») entre plusieurs disciplines (interdisciplinarité) et leurs interstices, et les parties prenantes  </a:t>
            </a:r>
          </a:p>
          <a:p>
            <a:pPr marL="90488" indent="-90488"/>
            <a:r>
              <a:rPr lang="fr-FR" sz="1200" dirty="0">
                <a:solidFill>
                  <a:schemeClr val="tx1"/>
                </a:solidFill>
              </a:rPr>
              <a:t>- épistémologies (générique et spécifiques) pour une commande pédagogique </a:t>
            </a:r>
          </a:p>
        </p:txBody>
      </p:sp>
      <p:sp>
        <p:nvSpPr>
          <p:cNvPr id="13" name="Légende à une bordure 1 12">
            <a:extLst>
              <a:ext uri="{FF2B5EF4-FFF2-40B4-BE49-F238E27FC236}">
                <a16:creationId xmlns:a16="http://schemas.microsoft.com/office/drawing/2014/main" id="{1C27161C-0E57-8D4F-B717-D1CCE093C051}"/>
              </a:ext>
            </a:extLst>
          </p:cNvPr>
          <p:cNvSpPr/>
          <p:nvPr/>
        </p:nvSpPr>
        <p:spPr>
          <a:xfrm>
            <a:off x="2244436" y="4772214"/>
            <a:ext cx="2861840" cy="1142475"/>
          </a:xfrm>
          <a:prstGeom prst="accentCallout1">
            <a:avLst>
              <a:gd name="adj1" fmla="val 101096"/>
              <a:gd name="adj2" fmla="val -6202"/>
              <a:gd name="adj3" fmla="val 345"/>
              <a:gd name="adj4" fmla="val -6466"/>
            </a:avLst>
          </a:prstGeom>
          <a:solidFill>
            <a:schemeClr val="bg1"/>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90488" indent="-90488"/>
            <a:r>
              <a:rPr lang="fr-FR" sz="1200" dirty="0">
                <a:solidFill>
                  <a:schemeClr val="tx1"/>
                </a:solidFill>
              </a:rPr>
              <a:t>- sociotechnique et vivant </a:t>
            </a:r>
          </a:p>
          <a:p>
            <a:pPr marL="90488" indent="-90488"/>
            <a:r>
              <a:rPr lang="fr-FR" sz="1200" dirty="0">
                <a:solidFill>
                  <a:schemeClr val="tx1"/>
                </a:solidFill>
              </a:rPr>
              <a:t>- inscrit dans pratiques sociospatiales et des dynamiques territoriales (intrication d’échelles) </a:t>
            </a:r>
          </a:p>
          <a:p>
            <a:pPr marL="90488" indent="-90488"/>
            <a:r>
              <a:rPr lang="fr-FR" sz="1200" dirty="0">
                <a:solidFill>
                  <a:schemeClr val="tx1"/>
                </a:solidFill>
              </a:rPr>
              <a:t>- lié à des pratiques et des situations de référence (et à leur temporalité)</a:t>
            </a:r>
          </a:p>
        </p:txBody>
      </p:sp>
      <p:sp>
        <p:nvSpPr>
          <p:cNvPr id="14" name="Légende à une bordure 1 13">
            <a:extLst>
              <a:ext uri="{FF2B5EF4-FFF2-40B4-BE49-F238E27FC236}">
                <a16:creationId xmlns:a16="http://schemas.microsoft.com/office/drawing/2014/main" id="{E1215109-1C8E-C944-A4E5-67E11CCEEE3C}"/>
              </a:ext>
            </a:extLst>
          </p:cNvPr>
          <p:cNvSpPr/>
          <p:nvPr/>
        </p:nvSpPr>
        <p:spPr>
          <a:xfrm>
            <a:off x="4956054" y="1937480"/>
            <a:ext cx="3822186" cy="1190874"/>
          </a:xfrm>
          <a:prstGeom prst="accentCallout1">
            <a:avLst>
              <a:gd name="adj1" fmla="val 102596"/>
              <a:gd name="adj2" fmla="val -4929"/>
              <a:gd name="adj3" fmla="val 1051"/>
              <a:gd name="adj4" fmla="val -4817"/>
            </a:avLst>
          </a:prstGeom>
          <a:solidFill>
            <a:schemeClr val="bg1"/>
          </a:solidFill>
          <a:ln w="19050">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90488" indent="-90488"/>
            <a:r>
              <a:rPr lang="fr-FR" sz="1200" dirty="0">
                <a:solidFill>
                  <a:schemeClr val="tx1"/>
                </a:solidFill>
              </a:rPr>
              <a:t>- savoirs « scientifiques », savoirs des praticiens (en acte), savoirs hybrides (pragmatisés)</a:t>
            </a:r>
          </a:p>
          <a:p>
            <a:pPr marL="90488" indent="-90488"/>
            <a:r>
              <a:rPr lang="fr-FR" sz="1200" dirty="0">
                <a:solidFill>
                  <a:schemeClr val="tx1"/>
                </a:solidFill>
              </a:rPr>
              <a:t>- programmes d’étude, référentiels de formation et de certification </a:t>
            </a:r>
          </a:p>
          <a:p>
            <a:pPr marL="90488" indent="-90488"/>
            <a:r>
              <a:rPr lang="fr-FR" sz="1200" dirty="0">
                <a:solidFill>
                  <a:schemeClr val="tx1"/>
                </a:solidFill>
              </a:rPr>
              <a:t>- savoirs réélaborés en savoirs enseignables, enseignés, appropriés (institutionnalisation, remobilisation) </a:t>
            </a:r>
          </a:p>
        </p:txBody>
      </p:sp>
      <p:sp>
        <p:nvSpPr>
          <p:cNvPr id="15" name="ZoneTexte 14">
            <a:extLst>
              <a:ext uri="{FF2B5EF4-FFF2-40B4-BE49-F238E27FC236}">
                <a16:creationId xmlns:a16="http://schemas.microsoft.com/office/drawing/2014/main" id="{8273962B-AB34-6541-814A-79CC6EA19AE5}"/>
              </a:ext>
            </a:extLst>
          </p:cNvPr>
          <p:cNvSpPr txBox="1"/>
          <p:nvPr/>
        </p:nvSpPr>
        <p:spPr>
          <a:xfrm>
            <a:off x="1551328" y="4430201"/>
            <a:ext cx="1054588" cy="307777"/>
          </a:xfrm>
          <a:prstGeom prst="rect">
            <a:avLst/>
          </a:prstGeom>
          <a:noFill/>
        </p:spPr>
        <p:txBody>
          <a:bodyPr wrap="square" rtlCol="0">
            <a:spAutoFit/>
          </a:bodyPr>
          <a:lstStyle/>
          <a:p>
            <a:pPr algn="ctr"/>
            <a:r>
              <a:rPr lang="fr-FR" sz="1400" b="1" dirty="0">
                <a:solidFill>
                  <a:srgbClr val="0070C0"/>
                </a:solidFill>
              </a:rPr>
              <a:t>ancré</a:t>
            </a:r>
            <a:endParaRPr lang="fr-FR" sz="1400" dirty="0">
              <a:solidFill>
                <a:srgbClr val="0070C0"/>
              </a:solidFill>
            </a:endParaRPr>
          </a:p>
        </p:txBody>
      </p:sp>
      <p:sp>
        <p:nvSpPr>
          <p:cNvPr id="16" name="Espace réservé du texte 3">
            <a:extLst>
              <a:ext uri="{FF2B5EF4-FFF2-40B4-BE49-F238E27FC236}">
                <a16:creationId xmlns:a16="http://schemas.microsoft.com/office/drawing/2014/main" id="{7541322C-8D1D-AA4A-A575-086ECD0ED8A7}"/>
              </a:ext>
            </a:extLst>
          </p:cNvPr>
          <p:cNvSpPr txBox="1">
            <a:spLocks/>
          </p:cNvSpPr>
          <p:nvPr/>
        </p:nvSpPr>
        <p:spPr>
          <a:xfrm>
            <a:off x="1" y="1"/>
            <a:ext cx="12192000" cy="843147"/>
          </a:xfrm>
          <a:prstGeom prst="rect">
            <a:avLst/>
          </a:prstGeom>
          <a:solidFill>
            <a:srgbClr val="C5020A"/>
          </a:solidFill>
        </p:spPr>
        <p:txBody>
          <a:bodyPr vert="horz" lIns="91440" tIns="45720" rIns="91440" bIns="45720" rtlCol="0" anchor="ctr">
            <a:normAutofit/>
          </a:bodyPr>
          <a:lstStyle>
            <a:defPPr>
              <a:defRPr lang="fr-FR"/>
            </a:defPPr>
            <a:lvl1pPr marL="0" indent="0" algn="r" defTabSz="914400" rtl="0" eaLnBrk="1" latinLnBrk="0" hangingPunct="1">
              <a:buNone/>
              <a:defRPr sz="3600" b="1" i="0" kern="1200">
                <a:solidFill>
                  <a:schemeClr val="bg1"/>
                </a:solidFill>
                <a:latin typeface="Source Sans Pro" panose="020B0503030403020204" pitchFamily="34" charset="0"/>
                <a:ea typeface="Source Sans Pro" panose="020B0503030403020204" pitchFamily="34" charset="0"/>
                <a:cs typeface="+mn-cs"/>
              </a:defRPr>
            </a:lvl1pPr>
            <a:lvl2pPr marL="457200" algn="l" defTabSz="914400" rtl="0" eaLnBrk="1" latinLnBrk="0" hangingPunct="1">
              <a:defRPr sz="1800" kern="1200">
                <a:solidFill>
                  <a:schemeClr val="bg1"/>
                </a:solidFill>
                <a:latin typeface="+mn-lt"/>
                <a:ea typeface="+mn-ea"/>
                <a:cs typeface="+mn-cs"/>
              </a:defRPr>
            </a:lvl2pPr>
            <a:lvl3pPr marL="914400" algn="r" defTabSz="914400" rtl="0" eaLnBrk="1" latinLnBrk="0" hangingPunct="1">
              <a:defRPr sz="1800" kern="1200">
                <a:solidFill>
                  <a:schemeClr val="bg1"/>
                </a:solidFill>
                <a:latin typeface="+mn-lt"/>
                <a:ea typeface="+mn-ea"/>
                <a:cs typeface="+mn-cs"/>
              </a:defRPr>
            </a:lvl3pPr>
            <a:lvl4pPr marL="1371600" algn="l" defTabSz="914400" rtl="0" eaLnBrk="1" latinLnBrk="0" hangingPunct="1">
              <a:defRPr sz="1800" kern="1200">
                <a:solidFill>
                  <a:schemeClr val="bg1"/>
                </a:solidFill>
                <a:latin typeface="+mn-lt"/>
                <a:ea typeface="+mn-ea"/>
                <a:cs typeface="+mn-cs"/>
              </a:defRPr>
            </a:lvl4pPr>
            <a:lvl5pPr marL="1828800" algn="l" defTabSz="914400" rtl="0" eaLnBrk="1" latinLnBrk="0" hangingPunct="1">
              <a:defRPr sz="1800"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33463" algn="l">
              <a:spcAft>
                <a:spcPts val="600"/>
              </a:spcAft>
            </a:pPr>
            <a:r>
              <a:rPr lang="fr-FR" sz="2400" dirty="0">
                <a:latin typeface="Calibri" panose="020F0502020204030204" pitchFamily="34" charset="0"/>
                <a:cs typeface="Calibri" panose="020F0502020204030204" pitchFamily="34" charset="0"/>
              </a:rPr>
              <a:t>3- Des instruments pour évaluer (1) </a:t>
            </a:r>
          </a:p>
        </p:txBody>
      </p:sp>
      <p:sp>
        <p:nvSpPr>
          <p:cNvPr id="21" name="ZoneTexte 20">
            <a:extLst>
              <a:ext uri="{FF2B5EF4-FFF2-40B4-BE49-F238E27FC236}">
                <a16:creationId xmlns:a16="http://schemas.microsoft.com/office/drawing/2014/main" id="{E5AADD1D-7B72-2745-A25B-01B9C0D17A37}"/>
              </a:ext>
            </a:extLst>
          </p:cNvPr>
          <p:cNvSpPr txBox="1"/>
          <p:nvPr/>
        </p:nvSpPr>
        <p:spPr>
          <a:xfrm>
            <a:off x="1045028" y="1077686"/>
            <a:ext cx="11022281" cy="707886"/>
          </a:xfrm>
          <a:prstGeom prst="rect">
            <a:avLst/>
          </a:prstGeom>
          <a:noFill/>
        </p:spPr>
        <p:txBody>
          <a:bodyPr wrap="square" rtlCol="0">
            <a:spAutoFit/>
          </a:bodyPr>
          <a:lstStyle/>
          <a:p>
            <a:pPr>
              <a:spcAft>
                <a:spcPts val="600"/>
              </a:spcAft>
            </a:pPr>
            <a:r>
              <a:rPr lang="fr-FR" sz="2000" b="1" dirty="0"/>
              <a:t>L’objet pédagogique territorialisé, un instrument pour concevoir et donner de la valeur à des situations d’enseignement-apprentissage favorable à la dotation de capacités à « transiter » pour les apprenants</a:t>
            </a:r>
            <a:endParaRPr lang="fr-FR" dirty="0"/>
          </a:p>
        </p:txBody>
      </p:sp>
    </p:spTree>
    <p:extLst>
      <p:ext uri="{BB962C8B-B14F-4D97-AF65-F5344CB8AC3E}">
        <p14:creationId xmlns:p14="http://schemas.microsoft.com/office/powerpoint/2010/main" val="273360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P spid="9" grpId="0"/>
      <p:bldP spid="10" grpId="0"/>
      <p:bldP spid="11" grpId="0" animBg="1"/>
      <p:bldP spid="12" grpId="0" animBg="1"/>
      <p:bldP spid="13" grpId="0" animBg="1"/>
      <p:bldP spid="14" grpId="0" animBg="1"/>
      <p:bldP spid="1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3258</TotalTime>
  <Words>3175</Words>
  <Application>Microsoft Macintosh PowerPoint</Application>
  <PresentationFormat>Grand écran</PresentationFormat>
  <Paragraphs>332</Paragraphs>
  <Slides>14</Slides>
  <Notes>12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Cambria</vt:lpstr>
      <vt:lpstr>Source Sans Pro</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Christian Peltier</dc:creator>
  <cp:lastModifiedBy>Christian Peltier</cp:lastModifiedBy>
  <cp:revision>67</cp:revision>
  <dcterms:created xsi:type="dcterms:W3CDTF">2021-09-05T08:37:28Z</dcterms:created>
  <dcterms:modified xsi:type="dcterms:W3CDTF">2021-12-09T06:59:37Z</dcterms:modified>
</cp:coreProperties>
</file>